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74" r:id="rId6"/>
    <p:sldId id="283" r:id="rId7"/>
    <p:sldId id="260" r:id="rId8"/>
    <p:sldId id="261" r:id="rId9"/>
    <p:sldId id="262" r:id="rId10"/>
    <p:sldId id="264" r:id="rId11"/>
    <p:sldId id="263" r:id="rId12"/>
    <p:sldId id="286" r:id="rId13"/>
    <p:sldId id="285" r:id="rId14"/>
    <p:sldId id="281" r:id="rId15"/>
    <p:sldId id="282" r:id="rId16"/>
    <p:sldId id="284" r:id="rId17"/>
    <p:sldId id="265" r:id="rId18"/>
    <p:sldId id="266" r:id="rId19"/>
    <p:sldId id="267" r:id="rId20"/>
    <p:sldId id="287" r:id="rId21"/>
    <p:sldId id="276" r:id="rId22"/>
    <p:sldId id="268" r:id="rId23"/>
    <p:sldId id="269" r:id="rId24"/>
    <p:sldId id="270" r:id="rId25"/>
    <p:sldId id="280" r:id="rId26"/>
    <p:sldId id="279" r:id="rId27"/>
    <p:sldId id="271" r:id="rId28"/>
    <p:sldId id="27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5045" autoAdjust="0"/>
  </p:normalViewPr>
  <p:slideViewPr>
    <p:cSldViewPr snapToGrid="0">
      <p:cViewPr varScale="1">
        <p:scale>
          <a:sx n="55" d="100"/>
          <a:sy n="55" d="100"/>
        </p:scale>
        <p:origin x="13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28DFAC-2C84-4ABE-A124-B07B85C686C9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4B4D0A-A0D5-4FA9-864E-D5887C47C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7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Go </a:t>
            </a:r>
            <a:r>
              <a:rPr lang="nl-NL" dirty="0" err="1" smtClean="0"/>
              <a:t>through</a:t>
            </a:r>
            <a:r>
              <a:rPr lang="nl-NL" baseline="0" dirty="0" smtClean="0"/>
              <a:t> first time </a:t>
            </a:r>
            <a:r>
              <a:rPr lang="nl-NL" baseline="0" dirty="0" smtClean="0">
                <a:sym typeface="Wingdings" panose="05000000000000000000" pitchFamily="2" charset="2"/>
              </a:rPr>
              <a:t> </a:t>
            </a:r>
            <a:r>
              <a:rPr lang="nl-NL" baseline="0" dirty="0" err="1" smtClean="0">
                <a:sym typeface="Wingdings" panose="05000000000000000000" pitchFamily="2" charset="2"/>
              </a:rPr>
              <a:t>explain</a:t>
            </a:r>
            <a:r>
              <a:rPr lang="nl-NL" baseline="0" dirty="0" smtClean="0">
                <a:sym typeface="Wingdings" panose="05000000000000000000" pitchFamily="2" charset="2"/>
              </a:rPr>
              <a:t> </a:t>
            </a:r>
            <a:r>
              <a:rPr lang="nl-NL" baseline="0" dirty="0" err="1" smtClean="0">
                <a:sym typeface="Wingdings" panose="05000000000000000000" pitchFamily="2" charset="2"/>
              </a:rPr>
              <a:t>difference</a:t>
            </a:r>
            <a:r>
              <a:rPr lang="nl-NL" baseline="0" dirty="0" smtClean="0">
                <a:sym typeface="Wingdings" panose="05000000000000000000" pitchFamily="2" charset="2"/>
              </a:rPr>
              <a:t> in workflow</a:t>
            </a:r>
          </a:p>
          <a:p>
            <a:r>
              <a:rPr lang="nl-NL" baseline="0" dirty="0" smtClean="0">
                <a:sym typeface="Wingdings" panose="05000000000000000000" pitchFamily="2" charset="2"/>
              </a:rPr>
              <a:t>Second time  </a:t>
            </a:r>
            <a:r>
              <a:rPr lang="nl-NL" baseline="0" dirty="0" err="1" smtClean="0">
                <a:sym typeface="Wingdings" panose="05000000000000000000" pitchFamily="2" charset="2"/>
              </a:rPr>
              <a:t>similarities</a:t>
            </a:r>
            <a:r>
              <a:rPr lang="nl-NL" baseline="0" dirty="0" smtClean="0">
                <a:sym typeface="Wingdings" panose="05000000000000000000" pitchFamily="2" charset="2"/>
              </a:rPr>
              <a:t> (</a:t>
            </a:r>
            <a:r>
              <a:rPr lang="nl-NL" baseline="0" dirty="0" err="1" smtClean="0">
                <a:sym typeface="Wingdings" panose="05000000000000000000" pitchFamily="2" charset="2"/>
              </a:rPr>
              <a:t>models</a:t>
            </a:r>
            <a:r>
              <a:rPr lang="nl-NL" baseline="0" dirty="0" smtClean="0">
                <a:sym typeface="Wingdings" panose="05000000000000000000" pitchFamily="2" charset="2"/>
              </a:rPr>
              <a:t>) </a:t>
            </a:r>
            <a:r>
              <a:rPr lang="nl-NL" baseline="0" dirty="0" err="1" smtClean="0">
                <a:sym typeface="Wingdings" panose="05000000000000000000" pitchFamily="2" charset="2"/>
              </a:rPr>
              <a:t>and</a:t>
            </a:r>
            <a:r>
              <a:rPr lang="nl-NL" baseline="0" dirty="0" smtClean="0">
                <a:sym typeface="Wingdings" panose="05000000000000000000" pitchFamily="2" charset="2"/>
              </a:rPr>
              <a:t> </a:t>
            </a:r>
            <a:r>
              <a:rPr lang="nl-NL" baseline="0" dirty="0" err="1" smtClean="0">
                <a:sym typeface="Wingdings" panose="05000000000000000000" pitchFamily="2" charset="2"/>
              </a:rPr>
              <a:t>differences</a:t>
            </a:r>
            <a:r>
              <a:rPr lang="nl-NL" baseline="0" dirty="0" smtClean="0">
                <a:sym typeface="Wingdings" panose="05000000000000000000" pitchFamily="2" charset="2"/>
              </a:rPr>
              <a:t> (</a:t>
            </a:r>
            <a:r>
              <a:rPr lang="nl-NL" baseline="0" dirty="0" err="1" smtClean="0">
                <a:sym typeface="Wingdings" panose="05000000000000000000" pitchFamily="2" charset="2"/>
              </a:rPr>
              <a:t>inference</a:t>
            </a:r>
            <a:r>
              <a:rPr lang="nl-NL" baseline="0" dirty="0" smtClean="0">
                <a:sym typeface="Wingdings" panose="05000000000000000000" pitchFamily="2" charset="2"/>
              </a:rPr>
              <a:t> </a:t>
            </a:r>
            <a:r>
              <a:rPr lang="nl-NL" baseline="0" dirty="0" err="1" smtClean="0">
                <a:sym typeface="Wingdings" panose="05000000000000000000" pitchFamily="2" charset="2"/>
              </a:rPr>
              <a:t>vs</a:t>
            </a:r>
            <a:r>
              <a:rPr lang="nl-NL" baseline="0" dirty="0" smtClean="0">
                <a:sym typeface="Wingdings" panose="05000000000000000000" pitchFamily="2" charset="2"/>
              </a:rPr>
              <a:t> </a:t>
            </a:r>
            <a:r>
              <a:rPr lang="nl-NL" baseline="0" dirty="0" err="1" smtClean="0">
                <a:sym typeface="Wingdings" panose="05000000000000000000" pitchFamily="2" charset="2"/>
              </a:rPr>
              <a:t>prediction</a:t>
            </a:r>
            <a:r>
              <a:rPr lang="nl-NL" baseline="0" dirty="0" smtClean="0">
                <a:sym typeface="Wingdings" panose="05000000000000000000" pitchFamily="2" charset="2"/>
              </a:rPr>
              <a:t> </a:t>
            </a:r>
            <a:r>
              <a:rPr lang="nl-NL" baseline="0" dirty="0" err="1" smtClean="0">
                <a:sym typeface="Wingdings" panose="05000000000000000000" pitchFamily="2" charset="2"/>
              </a:rPr>
              <a:t>accuracy</a:t>
            </a:r>
            <a:r>
              <a:rPr lang="nl-NL" baseline="0" dirty="0" smtClean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B4D0A-A0D5-4FA9-864E-D5887C47C4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242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Go </a:t>
            </a:r>
            <a:r>
              <a:rPr lang="nl-NL" dirty="0" err="1" smtClean="0"/>
              <a:t>through</a:t>
            </a:r>
            <a:r>
              <a:rPr lang="nl-NL" baseline="0" dirty="0" smtClean="0"/>
              <a:t> first time </a:t>
            </a:r>
            <a:r>
              <a:rPr lang="nl-NL" baseline="0" dirty="0" smtClean="0">
                <a:sym typeface="Wingdings" panose="05000000000000000000" pitchFamily="2" charset="2"/>
              </a:rPr>
              <a:t> </a:t>
            </a:r>
            <a:r>
              <a:rPr lang="nl-NL" baseline="0" dirty="0" err="1" smtClean="0">
                <a:sym typeface="Wingdings" panose="05000000000000000000" pitchFamily="2" charset="2"/>
              </a:rPr>
              <a:t>explain</a:t>
            </a:r>
            <a:r>
              <a:rPr lang="nl-NL" baseline="0" dirty="0" smtClean="0">
                <a:sym typeface="Wingdings" panose="05000000000000000000" pitchFamily="2" charset="2"/>
              </a:rPr>
              <a:t> </a:t>
            </a:r>
            <a:r>
              <a:rPr lang="nl-NL" baseline="0" dirty="0" err="1" smtClean="0">
                <a:sym typeface="Wingdings" panose="05000000000000000000" pitchFamily="2" charset="2"/>
              </a:rPr>
              <a:t>difference</a:t>
            </a:r>
            <a:r>
              <a:rPr lang="nl-NL" baseline="0" dirty="0" smtClean="0">
                <a:sym typeface="Wingdings" panose="05000000000000000000" pitchFamily="2" charset="2"/>
              </a:rPr>
              <a:t> in workflow</a:t>
            </a:r>
          </a:p>
          <a:p>
            <a:r>
              <a:rPr lang="nl-NL" baseline="0" dirty="0" smtClean="0">
                <a:sym typeface="Wingdings" panose="05000000000000000000" pitchFamily="2" charset="2"/>
              </a:rPr>
              <a:t>Second time  </a:t>
            </a:r>
            <a:r>
              <a:rPr lang="nl-NL" baseline="0" dirty="0" err="1" smtClean="0">
                <a:sym typeface="Wingdings" panose="05000000000000000000" pitchFamily="2" charset="2"/>
              </a:rPr>
              <a:t>similarities</a:t>
            </a:r>
            <a:r>
              <a:rPr lang="nl-NL" baseline="0" dirty="0" smtClean="0">
                <a:sym typeface="Wingdings" panose="05000000000000000000" pitchFamily="2" charset="2"/>
              </a:rPr>
              <a:t> (</a:t>
            </a:r>
            <a:r>
              <a:rPr lang="nl-NL" baseline="0" dirty="0" err="1" smtClean="0">
                <a:sym typeface="Wingdings" panose="05000000000000000000" pitchFamily="2" charset="2"/>
              </a:rPr>
              <a:t>models</a:t>
            </a:r>
            <a:r>
              <a:rPr lang="nl-NL" baseline="0" dirty="0" smtClean="0">
                <a:sym typeface="Wingdings" panose="05000000000000000000" pitchFamily="2" charset="2"/>
              </a:rPr>
              <a:t>) </a:t>
            </a:r>
            <a:r>
              <a:rPr lang="nl-NL" baseline="0" dirty="0" err="1" smtClean="0">
                <a:sym typeface="Wingdings" panose="05000000000000000000" pitchFamily="2" charset="2"/>
              </a:rPr>
              <a:t>and</a:t>
            </a:r>
            <a:r>
              <a:rPr lang="nl-NL" baseline="0" dirty="0" smtClean="0">
                <a:sym typeface="Wingdings" panose="05000000000000000000" pitchFamily="2" charset="2"/>
              </a:rPr>
              <a:t> </a:t>
            </a:r>
            <a:r>
              <a:rPr lang="nl-NL" baseline="0" dirty="0" err="1" smtClean="0">
                <a:sym typeface="Wingdings" panose="05000000000000000000" pitchFamily="2" charset="2"/>
              </a:rPr>
              <a:t>differences</a:t>
            </a:r>
            <a:r>
              <a:rPr lang="nl-NL" baseline="0" dirty="0" smtClean="0">
                <a:sym typeface="Wingdings" panose="05000000000000000000" pitchFamily="2" charset="2"/>
              </a:rPr>
              <a:t> (</a:t>
            </a:r>
            <a:r>
              <a:rPr lang="nl-NL" baseline="0" dirty="0" err="1" smtClean="0">
                <a:sym typeface="Wingdings" panose="05000000000000000000" pitchFamily="2" charset="2"/>
              </a:rPr>
              <a:t>inference</a:t>
            </a:r>
            <a:r>
              <a:rPr lang="nl-NL" baseline="0" dirty="0" smtClean="0">
                <a:sym typeface="Wingdings" panose="05000000000000000000" pitchFamily="2" charset="2"/>
              </a:rPr>
              <a:t> </a:t>
            </a:r>
            <a:r>
              <a:rPr lang="nl-NL" baseline="0" dirty="0" err="1" smtClean="0">
                <a:sym typeface="Wingdings" panose="05000000000000000000" pitchFamily="2" charset="2"/>
              </a:rPr>
              <a:t>vs</a:t>
            </a:r>
            <a:r>
              <a:rPr lang="nl-NL" baseline="0" dirty="0" smtClean="0">
                <a:sym typeface="Wingdings" panose="05000000000000000000" pitchFamily="2" charset="2"/>
              </a:rPr>
              <a:t> </a:t>
            </a:r>
            <a:r>
              <a:rPr lang="nl-NL" baseline="0" dirty="0" err="1" smtClean="0">
                <a:sym typeface="Wingdings" panose="05000000000000000000" pitchFamily="2" charset="2"/>
              </a:rPr>
              <a:t>prediction</a:t>
            </a:r>
            <a:r>
              <a:rPr lang="nl-NL" baseline="0" dirty="0" smtClean="0">
                <a:sym typeface="Wingdings" panose="05000000000000000000" pitchFamily="2" charset="2"/>
              </a:rPr>
              <a:t> </a:t>
            </a:r>
            <a:r>
              <a:rPr lang="nl-NL" baseline="0" dirty="0" err="1" smtClean="0">
                <a:sym typeface="Wingdings" panose="05000000000000000000" pitchFamily="2" charset="2"/>
              </a:rPr>
              <a:t>accuracy</a:t>
            </a:r>
            <a:r>
              <a:rPr lang="nl-NL" baseline="0" dirty="0" smtClean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B4D0A-A0D5-4FA9-864E-D5887C47C4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91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Entropy</a:t>
            </a:r>
            <a:r>
              <a:rPr lang="nl-NL" dirty="0" smtClean="0"/>
              <a:t>  =  - </a:t>
            </a:r>
            <a:r>
              <a:rPr lang="nl-NL" dirty="0" err="1" smtClean="0"/>
              <a:t>ppos</a:t>
            </a:r>
            <a:r>
              <a:rPr lang="nl-NL" baseline="0" dirty="0" smtClean="0"/>
              <a:t> * log(</a:t>
            </a:r>
            <a:r>
              <a:rPr lang="nl-NL" baseline="0" dirty="0" err="1" smtClean="0"/>
              <a:t>ppos</a:t>
            </a:r>
            <a:r>
              <a:rPr lang="nl-NL" baseline="0" dirty="0" smtClean="0"/>
              <a:t>) – </a:t>
            </a:r>
            <a:r>
              <a:rPr lang="nl-NL" baseline="0" dirty="0" err="1" smtClean="0"/>
              <a:t>pneg</a:t>
            </a:r>
            <a:r>
              <a:rPr lang="nl-NL" baseline="0" dirty="0" smtClean="0"/>
              <a:t> * log(</a:t>
            </a:r>
            <a:r>
              <a:rPr lang="nl-NL" baseline="0" dirty="0" err="1" smtClean="0"/>
              <a:t>pneg</a:t>
            </a:r>
            <a:r>
              <a:rPr lang="nl-NL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B4D0A-A0D5-4FA9-864E-D5887C47C4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79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Entropy</a:t>
            </a:r>
            <a:r>
              <a:rPr lang="nl-NL" dirty="0" smtClean="0"/>
              <a:t>  =  - </a:t>
            </a:r>
            <a:r>
              <a:rPr lang="nl-NL" dirty="0" err="1" smtClean="0"/>
              <a:t>ppos</a:t>
            </a:r>
            <a:r>
              <a:rPr lang="nl-NL" baseline="0" dirty="0" smtClean="0"/>
              <a:t> * log(</a:t>
            </a:r>
            <a:r>
              <a:rPr lang="nl-NL" baseline="0" dirty="0" err="1" smtClean="0"/>
              <a:t>ppos</a:t>
            </a:r>
            <a:r>
              <a:rPr lang="nl-NL" baseline="0" dirty="0" smtClean="0"/>
              <a:t>) – </a:t>
            </a:r>
            <a:r>
              <a:rPr lang="nl-NL" baseline="0" dirty="0" err="1" smtClean="0"/>
              <a:t>pneg</a:t>
            </a:r>
            <a:r>
              <a:rPr lang="nl-NL" baseline="0" dirty="0" smtClean="0"/>
              <a:t> * log(</a:t>
            </a:r>
            <a:r>
              <a:rPr lang="nl-NL" baseline="0" dirty="0" err="1" smtClean="0"/>
              <a:t>pneg</a:t>
            </a:r>
            <a:r>
              <a:rPr lang="nl-NL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B4D0A-A0D5-4FA9-864E-D5887C47C4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36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Entropy</a:t>
            </a:r>
            <a:r>
              <a:rPr lang="nl-NL" dirty="0" smtClean="0"/>
              <a:t>  =  - </a:t>
            </a:r>
            <a:r>
              <a:rPr lang="nl-NL" dirty="0" err="1" smtClean="0"/>
              <a:t>ppos</a:t>
            </a:r>
            <a:r>
              <a:rPr lang="nl-NL" baseline="0" dirty="0" smtClean="0"/>
              <a:t> * log(</a:t>
            </a:r>
            <a:r>
              <a:rPr lang="nl-NL" baseline="0" dirty="0" err="1" smtClean="0"/>
              <a:t>ppos</a:t>
            </a:r>
            <a:r>
              <a:rPr lang="nl-NL" baseline="0" dirty="0" smtClean="0"/>
              <a:t>) – </a:t>
            </a:r>
            <a:r>
              <a:rPr lang="nl-NL" baseline="0" dirty="0" err="1" smtClean="0"/>
              <a:t>pneg</a:t>
            </a:r>
            <a:r>
              <a:rPr lang="nl-NL" baseline="0" dirty="0" smtClean="0"/>
              <a:t> * log(</a:t>
            </a:r>
            <a:r>
              <a:rPr lang="nl-NL" baseline="0" dirty="0" err="1" smtClean="0"/>
              <a:t>pneg</a:t>
            </a:r>
            <a:r>
              <a:rPr lang="nl-NL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B4D0A-A0D5-4FA9-864E-D5887C47C4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71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Chronic</a:t>
            </a:r>
            <a:r>
              <a:rPr lang="nl-NL" dirty="0" smtClean="0"/>
              <a:t> </a:t>
            </a:r>
            <a:r>
              <a:rPr lang="nl-NL" dirty="0" err="1" smtClean="0"/>
              <a:t>kidney</a:t>
            </a:r>
            <a:r>
              <a:rPr lang="nl-NL" dirty="0" smtClean="0"/>
              <a:t> </a:t>
            </a:r>
            <a:r>
              <a:rPr lang="nl-NL" dirty="0" err="1" smtClean="0"/>
              <a:t>disease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B4D0A-A0D5-4FA9-864E-D5887C47C4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96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6D25-A5E7-4939-BF9A-202019DDCF1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EADB1-615B-49FD-B95B-5970DB25C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64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6D25-A5E7-4939-BF9A-202019DDCF1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EADB1-615B-49FD-B95B-5970DB25C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83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6D25-A5E7-4939-BF9A-202019DDCF1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EADB1-615B-49FD-B95B-5970DB25C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7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6D25-A5E7-4939-BF9A-202019DDCF1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EADB1-615B-49FD-B95B-5970DB25C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29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6D25-A5E7-4939-BF9A-202019DDCF1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EADB1-615B-49FD-B95B-5970DB25C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0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6D25-A5E7-4939-BF9A-202019DDCF1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EADB1-615B-49FD-B95B-5970DB25C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10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6D25-A5E7-4939-BF9A-202019DDCF1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EADB1-615B-49FD-B95B-5970DB25C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63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6D25-A5E7-4939-BF9A-202019DDCF1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EADB1-615B-49FD-B95B-5970DB25C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53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6D25-A5E7-4939-BF9A-202019DDCF1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EADB1-615B-49FD-B95B-5970DB25C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95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6D25-A5E7-4939-BF9A-202019DDCF1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EADB1-615B-49FD-B95B-5970DB25C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3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6D25-A5E7-4939-BF9A-202019DDCF1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EADB1-615B-49FD-B95B-5970DB25C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79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36D25-A5E7-4939-BF9A-202019DDCF1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EADB1-615B-49FD-B95B-5970DB25C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68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Machine </a:t>
            </a:r>
            <a:r>
              <a:rPr lang="nl-NL" dirty="0" err="1" smtClean="0"/>
              <a:t>learning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economists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How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quantify</a:t>
            </a:r>
            <a:r>
              <a:rPr lang="nl-NL" dirty="0" smtClean="0"/>
              <a:t> </a:t>
            </a:r>
            <a:r>
              <a:rPr lang="nl-NL" dirty="0" err="1" smtClean="0"/>
              <a:t>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We </a:t>
            </a:r>
            <a:r>
              <a:rPr lang="nl-NL" dirty="0" err="1" smtClean="0"/>
              <a:t>need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quantify</a:t>
            </a:r>
            <a:r>
              <a:rPr lang="nl-NL" dirty="0" smtClean="0"/>
              <a:t> </a:t>
            </a:r>
            <a:r>
              <a:rPr lang="nl-NL" dirty="0" err="1" smtClean="0"/>
              <a:t>accuracy</a:t>
            </a:r>
            <a:r>
              <a:rPr lang="nl-NL" dirty="0" smtClean="0"/>
              <a:t> </a:t>
            </a:r>
          </a:p>
          <a:p>
            <a:pPr marL="0" indent="0">
              <a:buNone/>
            </a:pPr>
            <a:r>
              <a:rPr lang="nl-NL" dirty="0"/>
              <a:t> </a:t>
            </a:r>
            <a:r>
              <a:rPr lang="nl-NL" dirty="0" smtClean="0">
                <a:sym typeface="Wingdings" panose="05000000000000000000" pitchFamily="2" charset="2"/>
              </a:rPr>
              <a:t> </a:t>
            </a:r>
            <a:r>
              <a:rPr lang="nl-NL" dirty="0" err="1" smtClean="0"/>
              <a:t>many</a:t>
            </a:r>
            <a:r>
              <a:rPr lang="nl-NL" dirty="0" smtClean="0"/>
              <a:t> </a:t>
            </a:r>
            <a:r>
              <a:rPr lang="nl-NL" dirty="0" err="1" smtClean="0"/>
              <a:t>metrices</a:t>
            </a:r>
            <a:r>
              <a:rPr lang="nl-NL" dirty="0" smtClean="0"/>
              <a:t> </a:t>
            </a:r>
            <a:r>
              <a:rPr lang="nl-NL" dirty="0" err="1" smtClean="0"/>
              <a:t>available</a:t>
            </a:r>
            <a:endParaRPr lang="nl-NL" dirty="0"/>
          </a:p>
          <a:p>
            <a:pPr marL="0" indent="0">
              <a:buNone/>
            </a:pP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16520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Basic </a:t>
            </a:r>
            <a:r>
              <a:rPr lang="nl-NL" dirty="0" err="1" smtClean="0"/>
              <a:t>concepts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3686212"/>
              </p:ext>
            </p:extLst>
          </p:nvPr>
        </p:nvGraphicFramePr>
        <p:xfrm>
          <a:off x="838200" y="1825625"/>
          <a:ext cx="5257800" cy="4232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</a:tblGrid>
              <a:tr h="847237">
                <a:tc>
                  <a:txBody>
                    <a:bodyPr/>
                    <a:lstStyle/>
                    <a:p>
                      <a:r>
                        <a:rPr lang="nl-NL" dirty="0" err="1" smtClean="0">
                          <a:solidFill>
                            <a:schemeClr val="tx1"/>
                          </a:solidFill>
                        </a:rPr>
                        <a:t>Accuracy</a:t>
                      </a:r>
                      <a:r>
                        <a:rPr lang="nl-NL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dirty="0" err="1" smtClean="0">
                          <a:solidFill>
                            <a:schemeClr val="tx1"/>
                          </a:solidFill>
                        </a:rPr>
                        <a:t>Metrics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85074">
                <a:tc>
                  <a:txBody>
                    <a:bodyPr/>
                    <a:lstStyle/>
                    <a:p>
                      <a:r>
                        <a:rPr lang="nl-NL" dirty="0" smtClean="0">
                          <a:solidFill>
                            <a:schemeClr val="tx1"/>
                          </a:solidFill>
                        </a:rPr>
                        <a:t>-R</a:t>
                      </a:r>
                      <a:r>
                        <a:rPr lang="nl-NL" baseline="30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endParaRPr lang="nl-NL" baseline="300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-RMSE/MAE</a:t>
                      </a:r>
                    </a:p>
                    <a:p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nl-NL" baseline="0" dirty="0" err="1" smtClean="0">
                          <a:solidFill>
                            <a:schemeClr val="tx1"/>
                          </a:solidFill>
                        </a:rPr>
                        <a:t>Correlation</a:t>
                      </a:r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-Percent accurate</a:t>
                      </a:r>
                    </a:p>
                    <a:p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nl-NL" baseline="0" dirty="0" err="1" smtClean="0">
                          <a:solidFill>
                            <a:schemeClr val="tx1"/>
                          </a:solidFill>
                        </a:rPr>
                        <a:t>Sensitivity</a:t>
                      </a:r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nl-NL" baseline="0" dirty="0" err="1" smtClean="0">
                          <a:solidFill>
                            <a:schemeClr val="tx1"/>
                          </a:solidFill>
                        </a:rPr>
                        <a:t>Specificity</a:t>
                      </a:r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-AUC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51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How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quantify</a:t>
            </a:r>
            <a:r>
              <a:rPr lang="nl-NL" dirty="0" smtClean="0"/>
              <a:t> </a:t>
            </a:r>
            <a:r>
              <a:rPr lang="nl-NL" dirty="0" err="1" smtClean="0"/>
              <a:t>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smtClean="0"/>
              <a:t>We </a:t>
            </a:r>
            <a:r>
              <a:rPr lang="nl-NL" dirty="0" err="1" smtClean="0"/>
              <a:t>need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quantify</a:t>
            </a:r>
            <a:r>
              <a:rPr lang="nl-NL" dirty="0" smtClean="0"/>
              <a:t> </a:t>
            </a:r>
            <a:r>
              <a:rPr lang="nl-NL" dirty="0" err="1" smtClean="0"/>
              <a:t>accuracy</a:t>
            </a:r>
            <a:r>
              <a:rPr lang="nl-NL" dirty="0" smtClean="0"/>
              <a:t> </a:t>
            </a:r>
          </a:p>
          <a:p>
            <a:pPr marL="0" indent="0">
              <a:buNone/>
            </a:pPr>
            <a:r>
              <a:rPr lang="nl-NL" dirty="0"/>
              <a:t> </a:t>
            </a:r>
            <a:r>
              <a:rPr lang="nl-NL" dirty="0" smtClean="0">
                <a:sym typeface="Wingdings" panose="05000000000000000000" pitchFamily="2" charset="2"/>
              </a:rPr>
              <a:t> </a:t>
            </a:r>
            <a:r>
              <a:rPr lang="nl-NL" dirty="0" err="1" smtClean="0"/>
              <a:t>many</a:t>
            </a:r>
            <a:r>
              <a:rPr lang="nl-NL" dirty="0" smtClean="0"/>
              <a:t> </a:t>
            </a:r>
            <a:r>
              <a:rPr lang="nl-NL" dirty="0" err="1" smtClean="0"/>
              <a:t>metrices</a:t>
            </a:r>
            <a:r>
              <a:rPr lang="nl-NL" dirty="0" smtClean="0"/>
              <a:t> </a:t>
            </a:r>
            <a:r>
              <a:rPr lang="nl-NL" dirty="0" err="1" smtClean="0"/>
              <a:t>available</a:t>
            </a:r>
            <a:endParaRPr lang="nl-NL" dirty="0"/>
          </a:p>
          <a:p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… </a:t>
            </a:r>
            <a:r>
              <a:rPr lang="nl-NL" dirty="0" err="1" smtClean="0"/>
              <a:t>and</a:t>
            </a:r>
            <a:r>
              <a:rPr lang="nl-NL" dirty="0" smtClean="0"/>
              <a:t> make </a:t>
            </a:r>
            <a:r>
              <a:rPr lang="nl-NL" dirty="0" err="1" smtClean="0"/>
              <a:t>predictions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“new samples”</a:t>
            </a:r>
          </a:p>
          <a:p>
            <a:endParaRPr lang="nl-NL" dirty="0"/>
          </a:p>
          <a:p>
            <a:r>
              <a:rPr lang="nl-NL" dirty="0" smtClean="0"/>
              <a:t>Fit model on sample A + </a:t>
            </a:r>
            <a:r>
              <a:rPr lang="nl-NL" dirty="0" err="1" smtClean="0"/>
              <a:t>Evaluate</a:t>
            </a:r>
            <a:r>
              <a:rPr lang="nl-NL" dirty="0"/>
              <a:t> </a:t>
            </a:r>
            <a:r>
              <a:rPr lang="nl-NL" dirty="0" smtClean="0"/>
              <a:t>model on sample A </a:t>
            </a:r>
            <a:r>
              <a:rPr lang="nl-NL" dirty="0" smtClean="0">
                <a:sym typeface="Wingdings" panose="05000000000000000000" pitchFamily="2" charset="2"/>
              </a:rPr>
              <a:t> BIAS</a:t>
            </a:r>
          </a:p>
          <a:p>
            <a:endParaRPr lang="nl-NL" dirty="0">
              <a:sym typeface="Wingdings" panose="05000000000000000000" pitchFamily="2" charset="2"/>
            </a:endParaRPr>
          </a:p>
          <a:p>
            <a:r>
              <a:rPr lang="nl-NL" dirty="0" err="1" smtClean="0">
                <a:sym typeface="Wingdings" panose="05000000000000000000" pitchFamily="2" charset="2"/>
              </a:rPr>
              <a:t>Evaluate</a:t>
            </a:r>
            <a:r>
              <a:rPr lang="nl-NL" dirty="0" smtClean="0">
                <a:sym typeface="Wingdings" panose="05000000000000000000" pitchFamily="2" charset="2"/>
              </a:rPr>
              <a:t> model on sample B </a:t>
            </a:r>
            <a:r>
              <a:rPr lang="nl-NL" dirty="0" err="1" smtClean="0">
                <a:sym typeface="Wingdings" panose="05000000000000000000" pitchFamily="2" charset="2"/>
              </a:rPr>
              <a:t>instead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24298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Basic </a:t>
            </a:r>
            <a:r>
              <a:rPr lang="nl-NL" dirty="0" err="1" smtClean="0"/>
              <a:t>concepts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1364881"/>
              </p:ext>
            </p:extLst>
          </p:nvPr>
        </p:nvGraphicFramePr>
        <p:xfrm>
          <a:off x="838200" y="1825625"/>
          <a:ext cx="10515600" cy="4232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847237">
                <a:tc>
                  <a:txBody>
                    <a:bodyPr/>
                    <a:lstStyle/>
                    <a:p>
                      <a:r>
                        <a:rPr lang="nl-NL" dirty="0" err="1" smtClean="0">
                          <a:solidFill>
                            <a:schemeClr val="tx1"/>
                          </a:solidFill>
                        </a:rPr>
                        <a:t>Accuracy</a:t>
                      </a:r>
                      <a:r>
                        <a:rPr lang="nl-NL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dirty="0" err="1" smtClean="0">
                          <a:solidFill>
                            <a:schemeClr val="tx1"/>
                          </a:solidFill>
                        </a:rPr>
                        <a:t>Metrics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solidFill>
                            <a:schemeClr val="tx1"/>
                          </a:solidFill>
                        </a:rPr>
                        <a:t>Out-Of-</a:t>
                      </a:r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Sample </a:t>
                      </a:r>
                      <a:r>
                        <a:rPr lang="nl-NL" baseline="0" dirty="0" err="1" smtClean="0">
                          <a:solidFill>
                            <a:schemeClr val="tx1"/>
                          </a:solidFill>
                        </a:rPr>
                        <a:t>Testing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85074">
                <a:tc>
                  <a:txBody>
                    <a:bodyPr/>
                    <a:lstStyle/>
                    <a:p>
                      <a:r>
                        <a:rPr lang="nl-NL" dirty="0" smtClean="0">
                          <a:solidFill>
                            <a:schemeClr val="tx1"/>
                          </a:solidFill>
                        </a:rPr>
                        <a:t>-R</a:t>
                      </a:r>
                      <a:r>
                        <a:rPr lang="nl-NL" baseline="30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endParaRPr lang="nl-NL" baseline="300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-RMSE/MAE</a:t>
                      </a:r>
                    </a:p>
                    <a:p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nl-NL" baseline="0" dirty="0" err="1" smtClean="0">
                          <a:solidFill>
                            <a:schemeClr val="tx1"/>
                          </a:solidFill>
                        </a:rPr>
                        <a:t>Correlation</a:t>
                      </a:r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-Percent accurate</a:t>
                      </a:r>
                    </a:p>
                    <a:p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nl-NL" baseline="0" dirty="0" err="1" smtClean="0">
                          <a:solidFill>
                            <a:schemeClr val="tx1"/>
                          </a:solidFill>
                        </a:rPr>
                        <a:t>Sensitivity</a:t>
                      </a:r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nl-NL" baseline="0" dirty="0" err="1" smtClean="0">
                          <a:solidFill>
                            <a:schemeClr val="tx1"/>
                          </a:solidFill>
                        </a:rPr>
                        <a:t>Specificity</a:t>
                      </a:r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-AUC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nl-NL" dirty="0" err="1" smtClean="0">
                          <a:solidFill>
                            <a:schemeClr val="tx1"/>
                          </a:solidFill>
                        </a:rPr>
                        <a:t>Hold</a:t>
                      </a:r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 out </a:t>
                      </a:r>
                      <a:r>
                        <a:rPr lang="nl-NL" baseline="0" dirty="0" err="1" smtClean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-K-</a:t>
                      </a:r>
                      <a:r>
                        <a:rPr lang="nl-NL" baseline="0" dirty="0" err="1" smtClean="0">
                          <a:solidFill>
                            <a:schemeClr val="tx1"/>
                          </a:solidFill>
                        </a:rPr>
                        <a:t>fold</a:t>
                      </a:r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 cross-</a:t>
                      </a:r>
                      <a:r>
                        <a:rPr lang="nl-NL" baseline="0" dirty="0" err="1" smtClean="0">
                          <a:solidFill>
                            <a:schemeClr val="tx1"/>
                          </a:solidFill>
                        </a:rPr>
                        <a:t>validation</a:t>
                      </a:r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nl-NL" baseline="0" dirty="0" err="1" smtClean="0">
                          <a:solidFill>
                            <a:schemeClr val="tx1"/>
                          </a:solidFill>
                        </a:rPr>
                        <a:t>Leave</a:t>
                      </a:r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baseline="0" dirty="0" err="1" smtClean="0">
                          <a:solidFill>
                            <a:schemeClr val="tx1"/>
                          </a:solidFill>
                        </a:rPr>
                        <a:t>one</a:t>
                      </a:r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 out</a:t>
                      </a:r>
                    </a:p>
                    <a:p>
                      <a:endParaRPr lang="nl-NL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-Bootstrap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029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Hold</a:t>
            </a:r>
            <a:r>
              <a:rPr lang="nl-NL" dirty="0" smtClean="0"/>
              <a:t> out </a:t>
            </a:r>
            <a:r>
              <a:rPr lang="nl-NL" dirty="0" err="1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Training set &amp; Test set</a:t>
            </a:r>
          </a:p>
          <a:p>
            <a:endParaRPr lang="nl-NL" dirty="0"/>
          </a:p>
          <a:p>
            <a:r>
              <a:rPr lang="nl-NL" dirty="0" err="1" smtClean="0"/>
              <a:t>Build</a:t>
            </a:r>
            <a:r>
              <a:rPr lang="nl-NL" dirty="0" smtClean="0"/>
              <a:t> model </a:t>
            </a:r>
            <a:r>
              <a:rPr lang="nl-NL" dirty="0" err="1" smtClean="0"/>
              <a:t>with</a:t>
            </a:r>
            <a:r>
              <a:rPr lang="nl-NL" dirty="0" smtClean="0"/>
              <a:t> training set (50-80% of data)</a:t>
            </a:r>
          </a:p>
          <a:p>
            <a:endParaRPr lang="nl-NL" dirty="0"/>
          </a:p>
          <a:p>
            <a:r>
              <a:rPr lang="nl-NL" dirty="0" err="1" smtClean="0"/>
              <a:t>Evaluate</a:t>
            </a:r>
            <a:r>
              <a:rPr lang="nl-NL" dirty="0" smtClean="0"/>
              <a:t> </a:t>
            </a:r>
            <a:r>
              <a:rPr lang="nl-NL" dirty="0" err="1" smtClean="0"/>
              <a:t>accuracy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rest </a:t>
            </a:r>
            <a:r>
              <a:rPr lang="nl-NL" dirty="0" smtClean="0"/>
              <a:t>data</a:t>
            </a:r>
          </a:p>
          <a:p>
            <a:endParaRPr lang="nl-NL" dirty="0"/>
          </a:p>
          <a:p>
            <a:r>
              <a:rPr lang="nl-NL" dirty="0" smtClean="0"/>
              <a:t>How </a:t>
            </a:r>
            <a:r>
              <a:rPr lang="nl-NL" dirty="0" err="1" smtClean="0"/>
              <a:t>much</a:t>
            </a:r>
            <a:r>
              <a:rPr lang="nl-NL" dirty="0" smtClean="0"/>
              <a:t> data do I </a:t>
            </a:r>
            <a:r>
              <a:rPr lang="nl-NL" dirty="0" err="1" smtClean="0"/>
              <a:t>need</a:t>
            </a:r>
            <a:r>
              <a:rPr lang="nl-NL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0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Cross-</a:t>
            </a:r>
            <a:r>
              <a:rPr lang="nl-NL" dirty="0" err="1" smtClean="0"/>
              <a:t>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Split data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i="1" dirty="0" smtClean="0"/>
              <a:t>k</a:t>
            </a:r>
            <a:r>
              <a:rPr lang="nl-NL" dirty="0" smtClean="0"/>
              <a:t> sets</a:t>
            </a:r>
          </a:p>
          <a:p>
            <a:endParaRPr lang="nl-NL" dirty="0"/>
          </a:p>
          <a:p>
            <a:r>
              <a:rPr lang="nl-NL" dirty="0" err="1" smtClean="0"/>
              <a:t>Build</a:t>
            </a:r>
            <a:r>
              <a:rPr lang="nl-NL" dirty="0" smtClean="0"/>
              <a:t> model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but </a:t>
            </a:r>
            <a:r>
              <a:rPr lang="nl-NL" dirty="0" err="1" smtClean="0"/>
              <a:t>one</a:t>
            </a:r>
            <a:r>
              <a:rPr lang="nl-NL" dirty="0" smtClean="0"/>
              <a:t> set</a:t>
            </a:r>
          </a:p>
          <a:p>
            <a:endParaRPr lang="nl-NL" dirty="0"/>
          </a:p>
          <a:p>
            <a:r>
              <a:rPr lang="nl-NL" dirty="0" err="1" smtClean="0"/>
              <a:t>Evaluate</a:t>
            </a:r>
            <a:r>
              <a:rPr lang="nl-NL" dirty="0" smtClean="0"/>
              <a:t> </a:t>
            </a:r>
            <a:r>
              <a:rPr lang="nl-NL" dirty="0" err="1" smtClean="0"/>
              <a:t>accuracy</a:t>
            </a:r>
            <a:r>
              <a:rPr lang="nl-NL" dirty="0" smtClean="0"/>
              <a:t> on </a:t>
            </a:r>
            <a:r>
              <a:rPr lang="nl-NL" dirty="0" err="1" smtClean="0"/>
              <a:t>left</a:t>
            </a:r>
            <a:r>
              <a:rPr lang="nl-NL" dirty="0" smtClean="0"/>
              <a:t> out set</a:t>
            </a:r>
          </a:p>
          <a:p>
            <a:endParaRPr lang="nl-NL" dirty="0"/>
          </a:p>
          <a:p>
            <a:r>
              <a:rPr lang="nl-NL" dirty="0" err="1" smtClean="0"/>
              <a:t>Rotate</a:t>
            </a:r>
            <a:r>
              <a:rPr lang="nl-NL" dirty="0" smtClean="0"/>
              <a:t> </a:t>
            </a:r>
            <a:r>
              <a:rPr lang="nl-NL" dirty="0" err="1" smtClean="0"/>
              <a:t>left</a:t>
            </a:r>
            <a:r>
              <a:rPr lang="nl-NL" dirty="0"/>
              <a:t>-</a:t>
            </a:r>
            <a:r>
              <a:rPr lang="nl-NL" dirty="0" smtClean="0"/>
              <a:t>out </a:t>
            </a:r>
            <a:r>
              <a:rPr lang="nl-NL" dirty="0" smtClean="0"/>
              <a:t>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Cross-</a:t>
            </a:r>
            <a:r>
              <a:rPr lang="nl-NL" dirty="0" err="1" smtClean="0"/>
              <a:t>validation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897" y="1923393"/>
            <a:ext cx="10258096" cy="443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7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Let’s</a:t>
            </a:r>
            <a:r>
              <a:rPr lang="nl-NL" dirty="0" smtClean="0"/>
              <a:t> get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Linear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logistic</a:t>
            </a:r>
            <a:r>
              <a:rPr lang="nl-NL" dirty="0" smtClean="0"/>
              <a:t> </a:t>
            </a:r>
            <a:r>
              <a:rPr lang="nl-NL" dirty="0" err="1" smtClean="0"/>
              <a:t>regression</a:t>
            </a:r>
            <a:r>
              <a:rPr lang="nl-NL" dirty="0" smtClean="0"/>
              <a:t> are machine </a:t>
            </a:r>
            <a:r>
              <a:rPr lang="nl-NL" dirty="0" err="1" smtClean="0"/>
              <a:t>learning</a:t>
            </a:r>
            <a:r>
              <a:rPr lang="nl-NL" dirty="0" smtClean="0"/>
              <a:t>!</a:t>
            </a:r>
          </a:p>
          <a:p>
            <a:endParaRPr lang="nl-NL" dirty="0"/>
          </a:p>
          <a:p>
            <a:r>
              <a:rPr lang="nl-NL" dirty="0" smtClean="0"/>
              <a:t>But </a:t>
            </a:r>
            <a:r>
              <a:rPr lang="nl-NL" dirty="0" err="1" smtClean="0"/>
              <a:t>there</a:t>
            </a:r>
            <a:r>
              <a:rPr lang="nl-NL" dirty="0" smtClean="0"/>
              <a:t> are </a:t>
            </a:r>
            <a:r>
              <a:rPr lang="nl-NL" dirty="0" err="1" smtClean="0"/>
              <a:t>others</a:t>
            </a:r>
            <a:r>
              <a:rPr lang="nl-NL" dirty="0" smtClean="0"/>
              <a:t>! </a:t>
            </a:r>
          </a:p>
          <a:p>
            <a:endParaRPr lang="nl-NL" dirty="0"/>
          </a:p>
          <a:p>
            <a:r>
              <a:rPr lang="nl-NL" dirty="0" err="1" smtClean="0"/>
              <a:t>Today</a:t>
            </a:r>
            <a:r>
              <a:rPr lang="nl-NL" dirty="0" smtClean="0"/>
              <a:t> we look at </a:t>
            </a:r>
            <a:r>
              <a:rPr lang="nl-NL" dirty="0" err="1" smtClean="0"/>
              <a:t>three</a:t>
            </a:r>
            <a:endParaRPr lang="nl-NL" dirty="0" smtClean="0"/>
          </a:p>
          <a:p>
            <a:endParaRPr lang="nl-NL" dirty="0"/>
          </a:p>
          <a:p>
            <a:r>
              <a:rPr lang="nl-NL" dirty="0" err="1"/>
              <a:t>r</a:t>
            </a:r>
            <a:r>
              <a:rPr lang="nl-NL" dirty="0" err="1" smtClean="0"/>
              <a:t>egularization-focused</a:t>
            </a:r>
            <a:r>
              <a:rPr lang="nl-NL" dirty="0" smtClean="0"/>
              <a:t>, tree-</a:t>
            </a:r>
            <a:r>
              <a:rPr lang="nl-NL" dirty="0" err="1" smtClean="0"/>
              <a:t>based</a:t>
            </a:r>
            <a:r>
              <a:rPr lang="nl-NL" dirty="0" smtClean="0"/>
              <a:t>, </a:t>
            </a:r>
            <a:r>
              <a:rPr lang="nl-NL" dirty="0" err="1" smtClean="0"/>
              <a:t>similarity-based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0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Cool </a:t>
            </a:r>
            <a:r>
              <a:rPr lang="nl-NL" dirty="0" err="1" smtClean="0"/>
              <a:t>models</a:t>
            </a:r>
            <a:r>
              <a:rPr lang="nl-NL" dirty="0" smtClean="0"/>
              <a:t> 1: </a:t>
            </a:r>
            <a:r>
              <a:rPr lang="nl-NL" dirty="0" err="1" smtClean="0"/>
              <a:t>Penalized</a:t>
            </a:r>
            <a:r>
              <a:rPr lang="nl-NL" dirty="0" smtClean="0"/>
              <a:t> </a:t>
            </a:r>
            <a:r>
              <a:rPr lang="nl-NL" dirty="0" err="1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Normal</a:t>
            </a:r>
            <a:r>
              <a:rPr lang="nl-NL" dirty="0" smtClean="0"/>
              <a:t> </a:t>
            </a:r>
            <a:r>
              <a:rPr lang="nl-NL" dirty="0" err="1" smtClean="0"/>
              <a:t>regression</a:t>
            </a:r>
            <a:r>
              <a:rPr lang="nl-NL" dirty="0" smtClean="0"/>
              <a:t>: </a:t>
            </a:r>
            <a:r>
              <a:rPr lang="nl-NL" dirty="0" err="1" smtClean="0"/>
              <a:t>shrink</a:t>
            </a:r>
            <a:r>
              <a:rPr lang="nl-NL" dirty="0" smtClean="0"/>
              <a:t> </a:t>
            </a:r>
            <a:r>
              <a:rPr lang="nl-NL" dirty="0" err="1" smtClean="0"/>
              <a:t>residuals</a:t>
            </a:r>
            <a:endParaRPr lang="nl-NL" dirty="0" smtClean="0"/>
          </a:p>
          <a:p>
            <a:endParaRPr lang="nl-NL" dirty="0"/>
          </a:p>
          <a:p>
            <a:r>
              <a:rPr lang="nl-NL" dirty="0" err="1" smtClean="0"/>
              <a:t>Resulting</a:t>
            </a:r>
            <a:r>
              <a:rPr lang="nl-NL" dirty="0" smtClean="0"/>
              <a:t> model </a:t>
            </a:r>
            <a:r>
              <a:rPr lang="nl-NL" dirty="0" err="1" smtClean="0"/>
              <a:t>potentially</a:t>
            </a:r>
            <a:r>
              <a:rPr lang="nl-NL" dirty="0" smtClean="0"/>
              <a:t> </a:t>
            </a:r>
            <a:r>
              <a:rPr lang="nl-NL" dirty="0" err="1" smtClean="0"/>
              <a:t>unstable</a:t>
            </a:r>
            <a:r>
              <a:rPr lang="nl-NL" dirty="0" smtClean="0"/>
              <a:t> (</a:t>
            </a:r>
            <a:r>
              <a:rPr lang="nl-NL" dirty="0" err="1" smtClean="0"/>
              <a:t>multicolinearity</a:t>
            </a:r>
            <a:r>
              <a:rPr lang="nl-NL" dirty="0" smtClean="0"/>
              <a:t>)</a:t>
            </a:r>
          </a:p>
          <a:p>
            <a:endParaRPr lang="nl-NL" dirty="0"/>
          </a:p>
          <a:p>
            <a:r>
              <a:rPr lang="nl-NL" dirty="0" err="1"/>
              <a:t>Better</a:t>
            </a:r>
            <a:r>
              <a:rPr lang="nl-NL" dirty="0"/>
              <a:t> </a:t>
            </a:r>
            <a:r>
              <a:rPr lang="nl-NL" dirty="0" err="1"/>
              <a:t>transferability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new </a:t>
            </a:r>
            <a:r>
              <a:rPr lang="nl-NL" dirty="0" smtClean="0"/>
              <a:t>samples</a:t>
            </a:r>
          </a:p>
          <a:p>
            <a:endParaRPr lang="nl-NL" dirty="0"/>
          </a:p>
          <a:p>
            <a:r>
              <a:rPr lang="nl-NL" dirty="0" smtClean="0"/>
              <a:t>Solution: </a:t>
            </a:r>
            <a:r>
              <a:rPr lang="nl-NL" dirty="0" err="1" smtClean="0"/>
              <a:t>minimize</a:t>
            </a:r>
            <a:r>
              <a:rPr lang="nl-NL" dirty="0" smtClean="0"/>
              <a:t> </a:t>
            </a:r>
            <a:r>
              <a:rPr lang="nl-NL" dirty="0" err="1" smtClean="0"/>
              <a:t>residuals</a:t>
            </a:r>
            <a:r>
              <a:rPr lang="nl-NL" dirty="0" smtClean="0"/>
              <a:t> AND </a:t>
            </a:r>
            <a:r>
              <a:rPr lang="nl-NL" dirty="0" err="1" smtClean="0"/>
              <a:t>coefficients</a:t>
            </a:r>
            <a:r>
              <a:rPr lang="nl-NL" dirty="0" smtClean="0"/>
              <a:t> (draw)</a:t>
            </a:r>
          </a:p>
        </p:txBody>
      </p:sp>
    </p:spTree>
    <p:extLst>
      <p:ext uri="{BB962C8B-B14F-4D97-AF65-F5344CB8AC3E}">
        <p14:creationId xmlns:p14="http://schemas.microsoft.com/office/powerpoint/2010/main" val="380326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Cool </a:t>
            </a:r>
            <a:r>
              <a:rPr lang="nl-NL" dirty="0" err="1" smtClean="0"/>
              <a:t>models</a:t>
            </a:r>
            <a:r>
              <a:rPr lang="nl-NL" dirty="0" smtClean="0"/>
              <a:t> 2: </a:t>
            </a:r>
            <a:r>
              <a:rPr lang="nl-NL" dirty="0" err="1" smtClean="0"/>
              <a:t>decision</a:t>
            </a:r>
            <a:r>
              <a:rPr lang="nl-NL" dirty="0" smtClean="0"/>
              <a:t> trees/</a:t>
            </a:r>
            <a:r>
              <a:rPr lang="nl-NL" dirty="0" err="1" smtClean="0"/>
              <a:t>forests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64627" y="1925161"/>
            <a:ext cx="10515600" cy="4351338"/>
          </a:xfrm>
        </p:spPr>
        <p:txBody>
          <a:bodyPr>
            <a:normAutofit/>
          </a:bodyPr>
          <a:lstStyle/>
          <a:p>
            <a:r>
              <a:rPr lang="nl-NL" dirty="0"/>
              <a:t>Yes/no </a:t>
            </a:r>
            <a:r>
              <a:rPr lang="nl-NL" dirty="0" err="1"/>
              <a:t>rules</a:t>
            </a:r>
            <a:r>
              <a:rPr lang="nl-NL" dirty="0"/>
              <a:t> </a:t>
            </a:r>
            <a:r>
              <a:rPr lang="nl-NL" dirty="0" err="1" smtClean="0"/>
              <a:t>instead</a:t>
            </a:r>
            <a:r>
              <a:rPr lang="nl-NL" dirty="0" smtClean="0"/>
              <a:t> </a:t>
            </a:r>
            <a:r>
              <a:rPr lang="nl-NL" dirty="0"/>
              <a:t>of </a:t>
            </a:r>
            <a:r>
              <a:rPr lang="nl-NL" dirty="0" err="1"/>
              <a:t>beta</a:t>
            </a:r>
            <a:r>
              <a:rPr lang="nl-NL" dirty="0"/>
              <a:t> </a:t>
            </a:r>
            <a:r>
              <a:rPr lang="nl-NL" dirty="0" err="1" smtClean="0"/>
              <a:t>weights</a:t>
            </a:r>
            <a:endParaRPr lang="nl-NL" dirty="0" smtClean="0"/>
          </a:p>
          <a:p>
            <a:endParaRPr lang="nl-NL" dirty="0"/>
          </a:p>
          <a:p>
            <a:r>
              <a:rPr lang="nl-NL" dirty="0" err="1" smtClean="0"/>
              <a:t>Where</a:t>
            </a:r>
            <a:r>
              <a:rPr lang="nl-NL" dirty="0" smtClean="0"/>
              <a:t> do </a:t>
            </a:r>
            <a:r>
              <a:rPr lang="nl-NL" dirty="0" err="1" smtClean="0"/>
              <a:t>rules</a:t>
            </a:r>
            <a:r>
              <a:rPr lang="nl-NL" dirty="0" smtClean="0"/>
              <a:t> </a:t>
            </a:r>
            <a:r>
              <a:rPr lang="nl-NL" dirty="0" err="1" smtClean="0"/>
              <a:t>come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?</a:t>
            </a:r>
          </a:p>
          <a:p>
            <a:endParaRPr lang="nl-NL" dirty="0"/>
          </a:p>
          <a:p>
            <a:r>
              <a:rPr lang="nl-NL" dirty="0" err="1" smtClean="0"/>
              <a:t>Optimization</a:t>
            </a:r>
            <a:r>
              <a:rPr lang="nl-NL" dirty="0" smtClean="0"/>
              <a:t> in training sample</a:t>
            </a:r>
          </a:p>
          <a:p>
            <a:endParaRPr lang="nl-NL" dirty="0" smtClean="0"/>
          </a:p>
          <a:p>
            <a:r>
              <a:rPr lang="nl-NL" dirty="0" err="1" smtClean="0"/>
              <a:t>Minimize</a:t>
            </a:r>
            <a:r>
              <a:rPr lang="nl-NL" dirty="0" smtClean="0"/>
              <a:t> </a:t>
            </a:r>
            <a:r>
              <a:rPr lang="nl-NL" dirty="0" err="1" smtClean="0"/>
              <a:t>hetereogeneity</a:t>
            </a:r>
            <a:r>
              <a:rPr lang="nl-NL" dirty="0" smtClean="0"/>
              <a:t> in  </a:t>
            </a:r>
            <a:r>
              <a:rPr lang="nl-NL" dirty="0" err="1" smtClean="0"/>
              <a:t>leaves</a:t>
            </a:r>
            <a:endParaRPr lang="nl-NL" dirty="0" smtClean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9237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Hannes </a:t>
            </a:r>
            <a:r>
              <a:rPr lang="nl-NL" dirty="0" err="1" smtClean="0"/>
              <a:t>Rosenbusch</a:t>
            </a:r>
            <a:endParaRPr lang="nl-NL" dirty="0" smtClean="0"/>
          </a:p>
          <a:p>
            <a:r>
              <a:rPr lang="nl-NL" dirty="0" err="1" smtClean="0"/>
              <a:t>Social</a:t>
            </a:r>
            <a:r>
              <a:rPr lang="nl-NL" dirty="0" smtClean="0"/>
              <a:t> </a:t>
            </a:r>
            <a:r>
              <a:rPr lang="nl-NL" dirty="0" err="1" smtClean="0"/>
              <a:t>Psychology</a:t>
            </a:r>
            <a:endParaRPr lang="nl-NL" dirty="0" smtClean="0"/>
          </a:p>
          <a:p>
            <a:endParaRPr lang="nl-NL" dirty="0"/>
          </a:p>
          <a:p>
            <a:r>
              <a:rPr lang="nl-NL" dirty="0" smtClean="0"/>
              <a:t>PhD project on data </a:t>
            </a:r>
            <a:r>
              <a:rPr lang="nl-NL" dirty="0" err="1" smtClean="0"/>
              <a:t>science</a:t>
            </a:r>
            <a:r>
              <a:rPr lang="nl-NL" dirty="0" smtClean="0"/>
              <a:t> </a:t>
            </a:r>
            <a:r>
              <a:rPr lang="nl-NL" dirty="0" err="1" smtClean="0"/>
              <a:t>methods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psychology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58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Cool </a:t>
            </a:r>
            <a:r>
              <a:rPr lang="nl-NL" dirty="0" err="1" smtClean="0"/>
              <a:t>models</a:t>
            </a:r>
            <a:r>
              <a:rPr lang="nl-NL" dirty="0" smtClean="0"/>
              <a:t> 2: </a:t>
            </a:r>
            <a:r>
              <a:rPr lang="nl-NL" dirty="0" err="1" smtClean="0"/>
              <a:t>decision</a:t>
            </a:r>
            <a:r>
              <a:rPr lang="nl-NL" dirty="0" smtClean="0"/>
              <a:t> trees/</a:t>
            </a:r>
            <a:r>
              <a:rPr lang="nl-NL" dirty="0" err="1" smtClean="0"/>
              <a:t>forests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698" y="1690688"/>
            <a:ext cx="4686935" cy="4820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64627" y="1925161"/>
            <a:ext cx="10515600" cy="4351338"/>
          </a:xfrm>
        </p:spPr>
        <p:txBody>
          <a:bodyPr>
            <a:normAutofit/>
          </a:bodyPr>
          <a:lstStyle/>
          <a:p>
            <a:r>
              <a:rPr lang="nl-NL" dirty="0"/>
              <a:t>Yes/no </a:t>
            </a:r>
            <a:r>
              <a:rPr lang="nl-NL" dirty="0" err="1"/>
              <a:t>rules</a:t>
            </a:r>
            <a:r>
              <a:rPr lang="nl-NL" dirty="0"/>
              <a:t> </a:t>
            </a:r>
            <a:r>
              <a:rPr lang="nl-NL" dirty="0" err="1" smtClean="0"/>
              <a:t>instead</a:t>
            </a:r>
            <a:r>
              <a:rPr lang="nl-NL" dirty="0" smtClean="0"/>
              <a:t> </a:t>
            </a:r>
            <a:r>
              <a:rPr lang="nl-NL" dirty="0"/>
              <a:t>of </a:t>
            </a:r>
            <a:r>
              <a:rPr lang="nl-NL" dirty="0" err="1"/>
              <a:t>beta</a:t>
            </a:r>
            <a:r>
              <a:rPr lang="nl-NL" dirty="0"/>
              <a:t> </a:t>
            </a:r>
            <a:r>
              <a:rPr lang="nl-NL" dirty="0" err="1" smtClean="0"/>
              <a:t>weights</a:t>
            </a:r>
            <a:endParaRPr lang="nl-NL" dirty="0" smtClean="0"/>
          </a:p>
          <a:p>
            <a:endParaRPr lang="nl-NL" dirty="0"/>
          </a:p>
          <a:p>
            <a:r>
              <a:rPr lang="nl-NL" dirty="0" err="1" smtClean="0"/>
              <a:t>Where</a:t>
            </a:r>
            <a:r>
              <a:rPr lang="nl-NL" dirty="0" smtClean="0"/>
              <a:t> do </a:t>
            </a:r>
            <a:r>
              <a:rPr lang="nl-NL" dirty="0" err="1" smtClean="0"/>
              <a:t>rules</a:t>
            </a:r>
            <a:r>
              <a:rPr lang="nl-NL" dirty="0" smtClean="0"/>
              <a:t> </a:t>
            </a:r>
            <a:r>
              <a:rPr lang="nl-NL" dirty="0" err="1" smtClean="0"/>
              <a:t>come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?</a:t>
            </a:r>
          </a:p>
          <a:p>
            <a:endParaRPr lang="nl-NL" dirty="0"/>
          </a:p>
          <a:p>
            <a:r>
              <a:rPr lang="nl-NL" dirty="0" err="1" smtClean="0"/>
              <a:t>Optimization</a:t>
            </a:r>
            <a:r>
              <a:rPr lang="nl-NL" dirty="0" smtClean="0"/>
              <a:t> in training sample</a:t>
            </a:r>
          </a:p>
          <a:p>
            <a:endParaRPr lang="nl-NL" dirty="0" smtClean="0"/>
          </a:p>
          <a:p>
            <a:r>
              <a:rPr lang="nl-NL" dirty="0" err="1" smtClean="0"/>
              <a:t>Minimize</a:t>
            </a:r>
            <a:r>
              <a:rPr lang="nl-NL" dirty="0" smtClean="0"/>
              <a:t> </a:t>
            </a:r>
            <a:r>
              <a:rPr lang="nl-NL" dirty="0" err="1" smtClean="0"/>
              <a:t>hetereogeneity</a:t>
            </a:r>
            <a:r>
              <a:rPr lang="nl-NL" dirty="0" smtClean="0"/>
              <a:t> in  </a:t>
            </a:r>
            <a:r>
              <a:rPr lang="nl-NL" dirty="0" err="1" smtClean="0"/>
              <a:t>leaves</a:t>
            </a:r>
            <a:endParaRPr lang="nl-NL" dirty="0" smtClean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0954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Cool </a:t>
            </a:r>
            <a:r>
              <a:rPr lang="nl-NL" dirty="0" err="1" smtClean="0"/>
              <a:t>models</a:t>
            </a:r>
            <a:r>
              <a:rPr lang="nl-NL" dirty="0" smtClean="0"/>
              <a:t> 2: </a:t>
            </a:r>
            <a:r>
              <a:rPr lang="nl-NL" dirty="0" err="1" smtClean="0"/>
              <a:t>decision</a:t>
            </a:r>
            <a:r>
              <a:rPr lang="nl-NL" dirty="0" smtClean="0"/>
              <a:t> trees/</a:t>
            </a:r>
            <a:r>
              <a:rPr lang="nl-NL" dirty="0" err="1" smtClean="0"/>
              <a:t>forests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64627" y="1925161"/>
            <a:ext cx="10515600" cy="4351338"/>
          </a:xfrm>
        </p:spPr>
        <p:txBody>
          <a:bodyPr>
            <a:normAutofit/>
          </a:bodyPr>
          <a:lstStyle/>
          <a:p>
            <a:r>
              <a:rPr lang="nl-NL" dirty="0" smtClean="0"/>
              <a:t>Random </a:t>
            </a:r>
            <a:r>
              <a:rPr lang="nl-NL" dirty="0" err="1" smtClean="0"/>
              <a:t>forest</a:t>
            </a:r>
            <a:endParaRPr lang="nl-NL" dirty="0" smtClean="0"/>
          </a:p>
          <a:p>
            <a:endParaRPr lang="nl-NL" dirty="0"/>
          </a:p>
          <a:p>
            <a:r>
              <a:rPr lang="nl-NL" dirty="0" smtClean="0"/>
              <a:t>Combination of different </a:t>
            </a:r>
            <a:r>
              <a:rPr lang="nl-NL" dirty="0" err="1" smtClean="0"/>
              <a:t>decision</a:t>
            </a:r>
            <a:r>
              <a:rPr lang="nl-NL" dirty="0" smtClean="0"/>
              <a:t> trees</a:t>
            </a:r>
          </a:p>
          <a:p>
            <a:endParaRPr lang="nl-NL" dirty="0"/>
          </a:p>
          <a:p>
            <a:r>
              <a:rPr lang="nl-NL" dirty="0" smtClean="0"/>
              <a:t>Take a random sample of data </a:t>
            </a:r>
          </a:p>
          <a:p>
            <a:r>
              <a:rPr lang="nl-NL" dirty="0"/>
              <a:t>T</a:t>
            </a:r>
            <a:r>
              <a:rPr lang="nl-NL" dirty="0" smtClean="0"/>
              <a:t>ake a random sample of </a:t>
            </a:r>
            <a:r>
              <a:rPr lang="nl-NL" dirty="0" smtClean="0"/>
              <a:t>variables at </a:t>
            </a:r>
            <a:r>
              <a:rPr lang="nl-NL" dirty="0" err="1" smtClean="0"/>
              <a:t>the</a:t>
            </a:r>
            <a:r>
              <a:rPr lang="nl-NL" dirty="0" smtClean="0"/>
              <a:t> splits</a:t>
            </a:r>
            <a:endParaRPr lang="nl-NL" dirty="0" smtClean="0"/>
          </a:p>
          <a:p>
            <a:r>
              <a:rPr lang="nl-NL" dirty="0" err="1" smtClean="0"/>
              <a:t>Build</a:t>
            </a:r>
            <a:r>
              <a:rPr lang="nl-NL" dirty="0" smtClean="0"/>
              <a:t> tree </a:t>
            </a:r>
          </a:p>
          <a:p>
            <a:r>
              <a:rPr lang="nl-NL" dirty="0" err="1" smtClean="0"/>
              <a:t>Repeat</a:t>
            </a:r>
            <a:r>
              <a:rPr lang="nl-NL" dirty="0" smtClean="0"/>
              <a:t> 500 </a:t>
            </a:r>
            <a:r>
              <a:rPr lang="nl-NL" dirty="0" err="1" smtClean="0"/>
              <a:t>times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1808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Cool </a:t>
            </a:r>
            <a:r>
              <a:rPr lang="nl-NL" dirty="0" err="1" smtClean="0"/>
              <a:t>models</a:t>
            </a:r>
            <a:r>
              <a:rPr lang="nl-NL" dirty="0" smtClean="0"/>
              <a:t> 3: </a:t>
            </a:r>
            <a:r>
              <a:rPr lang="nl-NL" dirty="0" err="1" smtClean="0"/>
              <a:t>nearest</a:t>
            </a:r>
            <a:r>
              <a:rPr lang="nl-NL" dirty="0" smtClean="0"/>
              <a:t> </a:t>
            </a:r>
            <a:r>
              <a:rPr lang="nl-NL" dirty="0" err="1" smtClean="0"/>
              <a:t>neighbors</a:t>
            </a:r>
            <a:r>
              <a:rPr lang="nl-NL" dirty="0" smtClean="0"/>
              <a:t> </a:t>
            </a:r>
            <a:r>
              <a:rPr lang="nl-NL" dirty="0" err="1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Predict</a:t>
            </a:r>
            <a:r>
              <a:rPr lang="nl-NL" dirty="0" smtClean="0"/>
              <a:t> case </a:t>
            </a:r>
            <a:r>
              <a:rPr lang="nl-NL" dirty="0" err="1" smtClean="0"/>
              <a:t>that</a:t>
            </a:r>
            <a:r>
              <a:rPr lang="nl-NL" dirty="0" smtClean="0"/>
              <a:t> is most </a:t>
            </a:r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new </a:t>
            </a:r>
            <a:r>
              <a:rPr lang="nl-NL" dirty="0" err="1" smtClean="0"/>
              <a:t>observation</a:t>
            </a:r>
            <a:endParaRPr lang="nl-NL" dirty="0" smtClean="0"/>
          </a:p>
        </p:txBody>
      </p:sp>
      <p:pic>
        <p:nvPicPr>
          <p:cNvPr id="1026" name="Picture 2" descr="http://www.cs.cornell.edu/courses/cs1380/2018sp/textbook/notebooks-images/Nearest_Neighbors_11_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10" y="2594796"/>
            <a:ext cx="3581400" cy="340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27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Hyperparameters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need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tell</a:t>
            </a:r>
            <a:r>
              <a:rPr lang="nl-NL" dirty="0" smtClean="0"/>
              <a:t> these </a:t>
            </a:r>
            <a:r>
              <a:rPr lang="nl-NL" dirty="0" err="1" smtClean="0"/>
              <a:t>models</a:t>
            </a:r>
            <a:r>
              <a:rPr lang="nl-NL" dirty="0" smtClean="0"/>
              <a:t>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act</a:t>
            </a:r>
          </a:p>
          <a:p>
            <a:endParaRPr lang="nl-NL" dirty="0"/>
          </a:p>
          <a:p>
            <a:r>
              <a:rPr lang="nl-NL" dirty="0" err="1" smtClean="0"/>
              <a:t>Ridge</a:t>
            </a:r>
            <a:r>
              <a:rPr lang="nl-NL" dirty="0" smtClean="0"/>
              <a:t> </a:t>
            </a:r>
            <a:r>
              <a:rPr lang="nl-NL" dirty="0" err="1" smtClean="0"/>
              <a:t>regression</a:t>
            </a:r>
            <a:r>
              <a:rPr lang="nl-NL" dirty="0" smtClean="0"/>
              <a:t> </a:t>
            </a:r>
            <a:r>
              <a:rPr lang="nl-NL" dirty="0" smtClean="0">
                <a:sym typeface="Wingdings" panose="05000000000000000000" pitchFamily="2" charset="2"/>
              </a:rPr>
              <a:t> </a:t>
            </a:r>
            <a:r>
              <a:rPr lang="nl-NL" dirty="0" smtClean="0"/>
              <a:t>How </a:t>
            </a:r>
            <a:r>
              <a:rPr lang="nl-NL" dirty="0" err="1" smtClean="0"/>
              <a:t>much</a:t>
            </a:r>
            <a:r>
              <a:rPr lang="nl-NL" dirty="0" smtClean="0"/>
              <a:t> </a:t>
            </a:r>
            <a:r>
              <a:rPr lang="nl-NL" dirty="0" err="1" smtClean="0"/>
              <a:t>penalization</a:t>
            </a:r>
            <a:r>
              <a:rPr lang="nl-NL" dirty="0" smtClean="0"/>
              <a:t>?</a:t>
            </a:r>
          </a:p>
          <a:p>
            <a:r>
              <a:rPr lang="nl-NL" dirty="0" smtClean="0"/>
              <a:t>Trees </a:t>
            </a:r>
            <a:r>
              <a:rPr lang="nl-NL" dirty="0" smtClean="0">
                <a:sym typeface="Wingdings" panose="05000000000000000000" pitchFamily="2" charset="2"/>
              </a:rPr>
              <a:t> How </a:t>
            </a:r>
            <a:r>
              <a:rPr lang="nl-NL" dirty="0" err="1" smtClean="0">
                <a:sym typeface="Wingdings" panose="05000000000000000000" pitchFamily="2" charset="2"/>
              </a:rPr>
              <a:t>many</a:t>
            </a:r>
            <a:r>
              <a:rPr lang="nl-NL" dirty="0" smtClean="0">
                <a:sym typeface="Wingdings" panose="05000000000000000000" pitchFamily="2" charset="2"/>
              </a:rPr>
              <a:t> branches?</a:t>
            </a:r>
          </a:p>
          <a:p>
            <a:r>
              <a:rPr lang="nl-NL" dirty="0" err="1" smtClean="0">
                <a:sym typeface="Wingdings" panose="05000000000000000000" pitchFamily="2" charset="2"/>
              </a:rPr>
              <a:t>Nearest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neighbors</a:t>
            </a:r>
            <a:r>
              <a:rPr lang="nl-NL" dirty="0" smtClean="0">
                <a:sym typeface="Wingdings" panose="05000000000000000000" pitchFamily="2" charset="2"/>
              </a:rPr>
              <a:t>  How </a:t>
            </a:r>
            <a:r>
              <a:rPr lang="nl-NL" dirty="0" err="1" smtClean="0">
                <a:sym typeface="Wingdings" panose="05000000000000000000" pitchFamily="2" charset="2"/>
              </a:rPr>
              <a:t>many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neighbors</a:t>
            </a:r>
            <a:r>
              <a:rPr lang="nl-NL" dirty="0" smtClean="0">
                <a:sym typeface="Wingdings" panose="05000000000000000000" pitchFamily="2" charset="2"/>
              </a:rPr>
              <a:t>?</a:t>
            </a:r>
          </a:p>
          <a:p>
            <a:pPr marL="0" indent="0">
              <a:buNone/>
            </a:pPr>
            <a:endParaRPr lang="nl-NL" dirty="0" smtClean="0">
              <a:sym typeface="Wingdings" panose="05000000000000000000" pitchFamily="2" charset="2"/>
            </a:endParaRPr>
          </a:p>
          <a:p>
            <a:r>
              <a:rPr lang="nl-NL" dirty="0" err="1">
                <a:sym typeface="Wingdings" panose="05000000000000000000" pitchFamily="2" charset="2"/>
              </a:rPr>
              <a:t>T</a:t>
            </a:r>
            <a:r>
              <a:rPr lang="nl-NL" dirty="0" err="1" smtClean="0">
                <a:sym typeface="Wingdings" panose="05000000000000000000" pitchFamily="2" charset="2"/>
              </a:rPr>
              <a:t>uning</a:t>
            </a:r>
            <a:r>
              <a:rPr lang="nl-NL" dirty="0" smtClean="0">
                <a:sym typeface="Wingdings" panose="05000000000000000000" pitchFamily="2" charset="2"/>
              </a:rPr>
              <a:t> means </a:t>
            </a:r>
            <a:r>
              <a:rPr lang="nl-NL" dirty="0" err="1" smtClean="0">
                <a:sym typeface="Wingdings" panose="05000000000000000000" pitchFamily="2" charset="2"/>
              </a:rPr>
              <a:t>adjusting</a:t>
            </a:r>
            <a:r>
              <a:rPr lang="nl-NL" dirty="0" smtClean="0">
                <a:sym typeface="Wingdings" panose="05000000000000000000" pitchFamily="2" charset="2"/>
              </a:rPr>
              <a:t> hyperparameters </a:t>
            </a:r>
            <a:r>
              <a:rPr lang="nl-NL" dirty="0" err="1" smtClean="0">
                <a:sym typeface="Wingdings" panose="05000000000000000000" pitchFamily="2" charset="2"/>
              </a:rPr>
              <a:t>to</a:t>
            </a:r>
            <a:r>
              <a:rPr lang="nl-NL" dirty="0" smtClean="0">
                <a:sym typeface="Wingdings" panose="05000000000000000000" pitchFamily="2" charset="2"/>
              </a:rPr>
              <a:t> make model accurate</a:t>
            </a:r>
          </a:p>
          <a:p>
            <a:r>
              <a:rPr lang="nl-NL" dirty="0" err="1" smtClean="0">
                <a:sym typeface="Wingdings" panose="05000000000000000000" pitchFamily="2" charset="2"/>
              </a:rPr>
              <a:t>Choose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the</a:t>
            </a:r>
            <a:r>
              <a:rPr lang="nl-NL" dirty="0" smtClean="0">
                <a:sym typeface="Wingdings" panose="05000000000000000000" pitchFamily="2" charset="2"/>
              </a:rPr>
              <a:t> hyperparameter </a:t>
            </a:r>
            <a:r>
              <a:rPr lang="nl-NL" dirty="0" err="1" smtClean="0">
                <a:sym typeface="Wingdings" panose="05000000000000000000" pitchFamily="2" charset="2"/>
              </a:rPr>
              <a:t>that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gives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highest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  <a:r>
              <a:rPr lang="nl-NL" dirty="0" err="1" smtClean="0">
                <a:sym typeface="Wingdings" panose="05000000000000000000" pitchFamily="2" charset="2"/>
              </a:rPr>
              <a:t>accuracy</a:t>
            </a:r>
            <a:r>
              <a:rPr lang="nl-NL" dirty="0" smtClean="0">
                <a:sym typeface="Wingdings" panose="05000000000000000000" pitchFamily="2" charset="2"/>
              </a:rPr>
              <a:t> on new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Workflow of machine </a:t>
            </a:r>
            <a:r>
              <a:rPr lang="nl-NL" dirty="0" err="1" smtClean="0"/>
              <a:t>learning</a:t>
            </a:r>
            <a:endParaRPr lang="en-US" dirty="0"/>
          </a:p>
        </p:txBody>
      </p:sp>
      <p:pic>
        <p:nvPicPr>
          <p:cNvPr id="2050" name="Picture 2" descr="Image result for workflow machine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069977"/>
            <a:ext cx="12277254" cy="376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95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 </a:t>
            </a:r>
            <a:r>
              <a:rPr lang="nl-NL" dirty="0" err="1" smtClean="0"/>
              <a:t>sum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Machine </a:t>
            </a:r>
            <a:r>
              <a:rPr lang="nl-NL" dirty="0" err="1" smtClean="0"/>
              <a:t>learning</a:t>
            </a:r>
            <a:r>
              <a:rPr lang="nl-NL" dirty="0" smtClean="0"/>
              <a:t> is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magic</a:t>
            </a:r>
            <a:r>
              <a:rPr lang="nl-NL" dirty="0"/>
              <a:t> </a:t>
            </a:r>
            <a:r>
              <a:rPr lang="nl-NL" dirty="0" smtClean="0"/>
              <a:t>…</a:t>
            </a:r>
            <a:r>
              <a:rPr lang="nl-NL" dirty="0" err="1" smtClean="0"/>
              <a:t>it</a:t>
            </a:r>
            <a:r>
              <a:rPr lang="nl-NL" dirty="0" smtClean="0"/>
              <a:t> is </a:t>
            </a:r>
            <a:r>
              <a:rPr lang="nl-NL" dirty="0" err="1" smtClean="0"/>
              <a:t>prediction</a:t>
            </a:r>
            <a:endParaRPr lang="nl-NL" dirty="0" smtClean="0"/>
          </a:p>
          <a:p>
            <a:endParaRPr lang="nl-NL" dirty="0"/>
          </a:p>
          <a:p>
            <a:r>
              <a:rPr lang="nl-NL" dirty="0" err="1" smtClean="0"/>
              <a:t>Social</a:t>
            </a:r>
            <a:r>
              <a:rPr lang="nl-NL" dirty="0" smtClean="0"/>
              <a:t> </a:t>
            </a:r>
            <a:r>
              <a:rPr lang="nl-NL" dirty="0" err="1" smtClean="0"/>
              <a:t>scientists</a:t>
            </a:r>
            <a:r>
              <a:rPr lang="nl-NL" dirty="0" smtClean="0"/>
              <a:t> are </a:t>
            </a:r>
            <a:r>
              <a:rPr lang="nl-NL" dirty="0" err="1" smtClean="0"/>
              <a:t>very</a:t>
            </a:r>
            <a:r>
              <a:rPr lang="nl-NL" dirty="0" smtClean="0"/>
              <a:t> well </a:t>
            </a:r>
            <a:r>
              <a:rPr lang="nl-NL" dirty="0" err="1" smtClean="0"/>
              <a:t>prepared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acquire</a:t>
            </a:r>
            <a:r>
              <a:rPr lang="nl-NL" dirty="0" smtClean="0"/>
              <a:t> ML skills</a:t>
            </a:r>
          </a:p>
          <a:p>
            <a:endParaRPr lang="nl-NL" dirty="0" smtClean="0"/>
          </a:p>
          <a:p>
            <a:r>
              <a:rPr lang="nl-NL" dirty="0" err="1" smtClean="0"/>
              <a:t>Extensions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classic </a:t>
            </a:r>
            <a:r>
              <a:rPr lang="nl-NL" dirty="0" err="1" smtClean="0"/>
              <a:t>methods</a:t>
            </a:r>
            <a:r>
              <a:rPr lang="nl-NL" dirty="0" smtClean="0"/>
              <a:t> are: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nl-NL" dirty="0" smtClean="0">
                <a:sym typeface="Wingdings" panose="05000000000000000000" pitchFamily="2" charset="2"/>
              </a:rPr>
              <a:t>Focus on </a:t>
            </a:r>
            <a:r>
              <a:rPr lang="nl-NL" dirty="0" err="1" smtClean="0">
                <a:sym typeface="Wingdings" panose="05000000000000000000" pitchFamily="2" charset="2"/>
              </a:rPr>
              <a:t>prediction</a:t>
            </a:r>
            <a:r>
              <a:rPr lang="nl-NL" dirty="0" smtClean="0">
                <a:sym typeface="Wingdings" panose="05000000000000000000" pitchFamily="2" charset="2"/>
              </a:rPr>
              <a:t>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nl-NL" dirty="0" smtClean="0">
                <a:sym typeface="Wingdings" panose="05000000000000000000" pitchFamily="2" charset="2"/>
              </a:rPr>
              <a:t>Out-of-sample </a:t>
            </a:r>
            <a:r>
              <a:rPr lang="nl-NL" dirty="0" err="1" smtClean="0">
                <a:sym typeface="Wingdings" panose="05000000000000000000" pitchFamily="2" charset="2"/>
              </a:rPr>
              <a:t>evaluation</a:t>
            </a:r>
            <a:endParaRPr lang="nl-NL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nl-NL" dirty="0" smtClean="0">
                <a:sym typeface="Wingdings" panose="05000000000000000000" pitchFamily="2" charset="2"/>
              </a:rPr>
              <a:t>Cool new </a:t>
            </a:r>
            <a:r>
              <a:rPr lang="nl-NL" dirty="0" err="1" smtClean="0">
                <a:sym typeface="Wingdings" panose="05000000000000000000" pitchFamily="2" charset="2"/>
              </a:rPr>
              <a:t>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0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579" y="2651126"/>
            <a:ext cx="10515600" cy="1325563"/>
          </a:xfrm>
        </p:spPr>
        <p:txBody>
          <a:bodyPr/>
          <a:lstStyle/>
          <a:p>
            <a:pPr algn="ctr"/>
            <a:r>
              <a:rPr lang="nl-NL" dirty="0" smtClean="0"/>
              <a:t>Break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then</a:t>
            </a:r>
            <a:r>
              <a:rPr lang="nl-NL" dirty="0" smtClean="0"/>
              <a:t> </a:t>
            </a:r>
            <a:r>
              <a:rPr lang="nl-NL" dirty="0" err="1" smtClean="0"/>
              <a:t>coding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21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Making </a:t>
            </a:r>
            <a:r>
              <a:rPr lang="nl-NL" dirty="0" err="1" smtClean="0"/>
              <a:t>it</a:t>
            </a:r>
            <a:r>
              <a:rPr lang="nl-NL" dirty="0" smtClean="0"/>
              <a:t> happen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Python offers </a:t>
            </a:r>
            <a:r>
              <a:rPr lang="nl-NL" dirty="0" err="1" smtClean="0"/>
              <a:t>simple</a:t>
            </a:r>
            <a:r>
              <a:rPr lang="nl-NL" dirty="0" smtClean="0"/>
              <a:t> </a:t>
            </a:r>
            <a:r>
              <a:rPr lang="nl-NL" dirty="0" err="1" smtClean="0"/>
              <a:t>implementations</a:t>
            </a:r>
            <a:r>
              <a:rPr lang="nl-NL" dirty="0" smtClean="0"/>
              <a:t> of:</a:t>
            </a:r>
          </a:p>
          <a:p>
            <a:pPr marL="0" indent="0">
              <a:buNone/>
            </a:pPr>
            <a:endParaRPr lang="nl-NL" dirty="0" smtClean="0"/>
          </a:p>
          <a:p>
            <a:r>
              <a:rPr lang="nl-NL" dirty="0" err="1" smtClean="0"/>
              <a:t>many</a:t>
            </a:r>
            <a:r>
              <a:rPr lang="nl-NL" dirty="0" smtClean="0"/>
              <a:t> ML </a:t>
            </a:r>
            <a:r>
              <a:rPr lang="nl-NL" dirty="0" err="1" smtClean="0"/>
              <a:t>models</a:t>
            </a:r>
            <a:endParaRPr lang="nl-NL" dirty="0" smtClean="0"/>
          </a:p>
          <a:p>
            <a:r>
              <a:rPr lang="nl-NL" dirty="0" err="1"/>
              <a:t>s</a:t>
            </a:r>
            <a:r>
              <a:rPr lang="nl-NL" dirty="0" err="1" smtClean="0"/>
              <a:t>plitting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training </a:t>
            </a:r>
            <a:r>
              <a:rPr lang="nl-NL" dirty="0" err="1" smtClean="0"/>
              <a:t>and</a:t>
            </a:r>
            <a:r>
              <a:rPr lang="nl-NL" dirty="0" smtClean="0"/>
              <a:t> test set</a:t>
            </a:r>
          </a:p>
          <a:p>
            <a:r>
              <a:rPr lang="nl-NL" dirty="0" err="1"/>
              <a:t>q</a:t>
            </a:r>
            <a:r>
              <a:rPr lang="nl-NL" dirty="0" err="1" smtClean="0"/>
              <a:t>uantifications</a:t>
            </a:r>
            <a:r>
              <a:rPr lang="nl-NL" dirty="0" smtClean="0"/>
              <a:t> of </a:t>
            </a:r>
            <a:r>
              <a:rPr lang="nl-NL" dirty="0" err="1" smtClean="0"/>
              <a:t>accuracy</a:t>
            </a:r>
            <a:endParaRPr lang="nl-NL" dirty="0" smtClean="0"/>
          </a:p>
          <a:p>
            <a:endParaRPr lang="nl-NL" dirty="0"/>
          </a:p>
          <a:p>
            <a:r>
              <a:rPr lang="nl-NL" dirty="0" smtClean="0"/>
              <a:t>#1 ML package: </a:t>
            </a:r>
            <a:r>
              <a:rPr lang="nl-NL" u="sng" dirty="0" err="1" smtClean="0"/>
              <a:t>sklearn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26356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Practice</a:t>
            </a:r>
            <a:r>
              <a:rPr lang="nl-NL" dirty="0" smtClean="0"/>
              <a:t> </a:t>
            </a:r>
            <a:r>
              <a:rPr lang="nl-NL" dirty="0" err="1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774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nl-NL" dirty="0" err="1" smtClean="0"/>
              <a:t>Predict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median</a:t>
            </a:r>
            <a:r>
              <a:rPr lang="nl-NL" dirty="0" smtClean="0"/>
              <a:t> </a:t>
            </a:r>
            <a:r>
              <a:rPr lang="nl-NL" dirty="0" err="1" smtClean="0"/>
              <a:t>income</a:t>
            </a:r>
            <a:r>
              <a:rPr lang="nl-NL" dirty="0" smtClean="0"/>
              <a:t> of US </a:t>
            </a:r>
            <a:r>
              <a:rPr lang="nl-NL" dirty="0" err="1" smtClean="0"/>
              <a:t>counties</a:t>
            </a:r>
            <a:endParaRPr lang="nl-NL" dirty="0" smtClean="0"/>
          </a:p>
          <a:p>
            <a:endParaRPr lang="nl-NL" dirty="0"/>
          </a:p>
          <a:p>
            <a:r>
              <a:rPr lang="nl-NL" dirty="0" err="1" smtClean="0"/>
              <a:t>You</a:t>
            </a:r>
            <a:r>
              <a:rPr lang="nl-NL" dirty="0" smtClean="0"/>
              <a:t> get a dataset </a:t>
            </a:r>
            <a:r>
              <a:rPr lang="nl-NL" dirty="0" err="1" smtClean="0"/>
              <a:t>with</a:t>
            </a:r>
            <a:r>
              <a:rPr lang="nl-NL" dirty="0" smtClean="0"/>
              <a:t> plenty of </a:t>
            </a:r>
            <a:r>
              <a:rPr lang="nl-NL" dirty="0" err="1" smtClean="0"/>
              <a:t>predictors</a:t>
            </a:r>
            <a:r>
              <a:rPr lang="nl-NL" dirty="0" smtClean="0"/>
              <a:t>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nl-NL" dirty="0" smtClean="0"/>
              <a:t>(census, </a:t>
            </a:r>
            <a:r>
              <a:rPr lang="nl-NL" dirty="0" err="1" smtClean="0"/>
              <a:t>election</a:t>
            </a:r>
            <a:r>
              <a:rPr lang="nl-NL" dirty="0" smtClean="0"/>
              <a:t> </a:t>
            </a:r>
            <a:r>
              <a:rPr lang="nl-NL" dirty="0" err="1" smtClean="0"/>
              <a:t>results</a:t>
            </a:r>
            <a:r>
              <a:rPr lang="nl-NL" dirty="0" smtClean="0"/>
              <a:t>, psych. Tests, Twitter)</a:t>
            </a:r>
          </a:p>
          <a:p>
            <a:pPr>
              <a:buFont typeface="Wingdings" panose="05000000000000000000" pitchFamily="2" charset="2"/>
              <a:buChar char="à"/>
            </a:pPr>
            <a:endParaRPr lang="nl-NL" dirty="0"/>
          </a:p>
          <a:p>
            <a:r>
              <a:rPr lang="nl-NL" dirty="0" err="1" smtClean="0"/>
              <a:t>Together</a:t>
            </a:r>
            <a:r>
              <a:rPr lang="nl-NL" dirty="0" smtClean="0"/>
              <a:t> we </a:t>
            </a:r>
            <a:r>
              <a:rPr lang="nl-NL" dirty="0" err="1" smtClean="0"/>
              <a:t>implement</a:t>
            </a:r>
            <a:r>
              <a:rPr lang="nl-NL" dirty="0" smtClean="0"/>
              <a:t>:</a:t>
            </a:r>
          </a:p>
          <a:p>
            <a:endParaRPr lang="nl-NL" dirty="0"/>
          </a:p>
          <a:p>
            <a:r>
              <a:rPr lang="nl-NL" dirty="0" err="1" smtClean="0"/>
              <a:t>Regression</a:t>
            </a:r>
            <a:r>
              <a:rPr lang="nl-NL" dirty="0" smtClean="0"/>
              <a:t> model</a:t>
            </a:r>
          </a:p>
          <a:p>
            <a:r>
              <a:rPr lang="nl-NL" dirty="0" smtClean="0"/>
              <a:t>Cross-</a:t>
            </a:r>
            <a:r>
              <a:rPr lang="nl-NL" dirty="0" err="1" smtClean="0"/>
              <a:t>validation</a:t>
            </a:r>
            <a:endParaRPr lang="nl-NL" dirty="0" smtClean="0"/>
          </a:p>
          <a:p>
            <a:r>
              <a:rPr lang="nl-NL" dirty="0" smtClean="0"/>
              <a:t>Evaluation</a:t>
            </a:r>
          </a:p>
          <a:p>
            <a:endParaRPr lang="nl-NL" dirty="0"/>
          </a:p>
          <a:p>
            <a:pPr marL="0" indent="0">
              <a:buNone/>
            </a:pP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82234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machine </a:t>
            </a:r>
            <a:r>
              <a:rPr lang="nl-NL" dirty="0" err="1" smtClean="0"/>
              <a:t>learning</a:t>
            </a:r>
            <a:r>
              <a:rPr lang="nl-NL" dirty="0" smtClean="0"/>
              <a:t>?</a:t>
            </a:r>
          </a:p>
          <a:p>
            <a:endParaRPr lang="nl-NL" dirty="0"/>
          </a:p>
          <a:p>
            <a:r>
              <a:rPr lang="nl-NL" dirty="0" smtClean="0"/>
              <a:t>Important </a:t>
            </a:r>
            <a:r>
              <a:rPr lang="nl-NL" dirty="0" err="1" smtClean="0"/>
              <a:t>concepts</a:t>
            </a:r>
            <a:endParaRPr lang="nl-NL" dirty="0" smtClean="0"/>
          </a:p>
          <a:p>
            <a:endParaRPr lang="nl-NL" dirty="0"/>
          </a:p>
          <a:p>
            <a:r>
              <a:rPr lang="nl-NL" dirty="0" smtClean="0"/>
              <a:t>Classic </a:t>
            </a:r>
            <a:r>
              <a:rPr lang="nl-NL" dirty="0" err="1" smtClean="0"/>
              <a:t>prediction</a:t>
            </a:r>
            <a:r>
              <a:rPr lang="nl-NL" dirty="0" smtClean="0"/>
              <a:t> </a:t>
            </a:r>
            <a:r>
              <a:rPr lang="nl-NL" dirty="0" err="1" smtClean="0"/>
              <a:t>models</a:t>
            </a:r>
            <a:endParaRPr lang="nl-NL" dirty="0" smtClean="0"/>
          </a:p>
          <a:p>
            <a:endParaRPr lang="nl-NL" dirty="0"/>
          </a:p>
          <a:p>
            <a:r>
              <a:rPr lang="nl-NL" dirty="0" err="1" smtClean="0"/>
              <a:t>Coding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08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Machine </a:t>
            </a:r>
            <a:r>
              <a:rPr lang="nl-NL" dirty="0" err="1" smtClean="0"/>
              <a:t>learning</a:t>
            </a:r>
            <a:r>
              <a:rPr lang="nl-NL" dirty="0" smtClean="0"/>
              <a:t> is…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715419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3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Actually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is </a:t>
            </a:r>
            <a:r>
              <a:rPr lang="nl-NL" dirty="0" err="1" smtClean="0"/>
              <a:t>this</a:t>
            </a:r>
            <a:r>
              <a:rPr lang="nl-NL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y = m * x + </a:t>
            </a:r>
            <a:r>
              <a:rPr lang="nl-NL" dirty="0" smtClean="0"/>
              <a:t>b</a:t>
            </a:r>
          </a:p>
          <a:p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r>
              <a:rPr lang="nl-NL" dirty="0" err="1" smtClean="0"/>
              <a:t>Prediction</a:t>
            </a:r>
            <a:r>
              <a:rPr lang="nl-NL" dirty="0" smtClean="0"/>
              <a:t> </a:t>
            </a:r>
            <a:r>
              <a:rPr lang="nl-NL" dirty="0" err="1" smtClean="0"/>
              <a:t>models</a:t>
            </a:r>
            <a:r>
              <a:rPr lang="nl-NL" dirty="0" smtClean="0"/>
              <a:t> (</a:t>
            </a:r>
            <a:r>
              <a:rPr lang="nl-NL" dirty="0" err="1" smtClean="0"/>
              <a:t>supervised</a:t>
            </a:r>
            <a:r>
              <a:rPr lang="nl-NL" dirty="0" smtClean="0"/>
              <a:t> machine </a:t>
            </a:r>
            <a:r>
              <a:rPr lang="nl-NL" dirty="0" err="1" smtClean="0"/>
              <a:t>learning</a:t>
            </a:r>
            <a:r>
              <a:rPr lang="nl-NL" dirty="0" smtClean="0"/>
              <a:t>)</a:t>
            </a:r>
          </a:p>
          <a:p>
            <a:endParaRPr lang="nl-NL" dirty="0" smtClean="0"/>
          </a:p>
          <a:p>
            <a:r>
              <a:rPr lang="nl-NL" dirty="0" err="1" smtClean="0"/>
              <a:t>Pattern</a:t>
            </a:r>
            <a:r>
              <a:rPr lang="nl-NL" dirty="0" smtClean="0"/>
              <a:t> </a:t>
            </a:r>
            <a:r>
              <a:rPr lang="nl-NL" dirty="0" err="1" smtClean="0"/>
              <a:t>recognition</a:t>
            </a:r>
            <a:r>
              <a:rPr lang="nl-NL" dirty="0" smtClean="0"/>
              <a:t> (</a:t>
            </a:r>
            <a:r>
              <a:rPr lang="nl-NL" dirty="0" err="1" smtClean="0"/>
              <a:t>unsupervised</a:t>
            </a:r>
            <a:r>
              <a:rPr lang="nl-NL" dirty="0" smtClean="0"/>
              <a:t>)</a:t>
            </a:r>
            <a:endParaRPr lang="nl-N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83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219869"/>
              </p:ext>
            </p:extLst>
          </p:nvPr>
        </p:nvGraphicFramePr>
        <p:xfrm>
          <a:off x="838200" y="1825625"/>
          <a:ext cx="5257800" cy="1504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</a:tblGrid>
              <a:tr h="392058">
                <a:tc>
                  <a:txBody>
                    <a:bodyPr/>
                    <a:lstStyle/>
                    <a:p>
                      <a:r>
                        <a:rPr lang="nl-NL" dirty="0" err="1" smtClean="0">
                          <a:solidFill>
                            <a:schemeClr val="tx1"/>
                          </a:solidFill>
                        </a:rPr>
                        <a:t>Social</a:t>
                      </a:r>
                      <a:r>
                        <a:rPr lang="nl-NL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dirty="0" err="1" smtClean="0">
                          <a:solidFill>
                            <a:schemeClr val="tx1"/>
                          </a:solidFill>
                        </a:rPr>
                        <a:t>Scientists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 = m * x + b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p(m) &lt; 0.05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“My </a:t>
                      </a:r>
                      <a:r>
                        <a:rPr lang="nl-NL" dirty="0" err="1" smtClean="0"/>
                        <a:t>theory</a:t>
                      </a:r>
                      <a:r>
                        <a:rPr lang="nl-NL" dirty="0" smtClean="0"/>
                        <a:t> is </a:t>
                      </a:r>
                      <a:r>
                        <a:rPr lang="nl-NL" dirty="0" err="1" smtClean="0"/>
                        <a:t>true</a:t>
                      </a:r>
                      <a:r>
                        <a:rPr lang="nl-NL" dirty="0" smtClean="0"/>
                        <a:t>!”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difference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my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16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1468597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 smtClean="0">
                          <a:solidFill>
                            <a:schemeClr val="tx1"/>
                          </a:solidFill>
                        </a:rPr>
                        <a:t>Social</a:t>
                      </a:r>
                      <a:r>
                        <a:rPr lang="nl-NL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dirty="0" err="1" smtClean="0">
                          <a:solidFill>
                            <a:schemeClr val="tx1"/>
                          </a:solidFill>
                        </a:rPr>
                        <a:t>Scientists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smtClean="0">
                          <a:solidFill>
                            <a:schemeClr val="tx1"/>
                          </a:solidFill>
                        </a:rPr>
                        <a:t>Machine </a:t>
                      </a:r>
                      <a:r>
                        <a:rPr lang="nl-NL" dirty="0" err="1" smtClean="0">
                          <a:solidFill>
                            <a:schemeClr val="tx1"/>
                          </a:solidFill>
                        </a:rPr>
                        <a:t>learners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 = m * x + b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nl-NL" baseline="0" dirty="0" smtClean="0">
                          <a:solidFill>
                            <a:schemeClr val="tx1"/>
                          </a:solidFill>
                        </a:rPr>
                        <a:t> = m * x + b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p(m) &lt; 0.05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R</a:t>
                      </a:r>
                      <a:r>
                        <a:rPr lang="nl-NL" baseline="30000" dirty="0" smtClean="0"/>
                        <a:t>2</a:t>
                      </a:r>
                      <a:r>
                        <a:rPr lang="nl-NL" dirty="0" smtClean="0"/>
                        <a:t> = 0.9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“My </a:t>
                      </a:r>
                      <a:r>
                        <a:rPr lang="nl-NL" dirty="0" err="1" smtClean="0"/>
                        <a:t>theory</a:t>
                      </a:r>
                      <a:r>
                        <a:rPr lang="nl-NL" dirty="0" smtClean="0"/>
                        <a:t> is </a:t>
                      </a:r>
                      <a:r>
                        <a:rPr lang="nl-NL" dirty="0" err="1" smtClean="0"/>
                        <a:t>true</a:t>
                      </a:r>
                      <a:r>
                        <a:rPr lang="nl-NL" dirty="0" smtClean="0"/>
                        <a:t>!”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“</a:t>
                      </a:r>
                      <a:r>
                        <a:rPr lang="nl-NL" dirty="0" err="1" smtClean="0"/>
                        <a:t>This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prediction</a:t>
                      </a:r>
                      <a:r>
                        <a:rPr lang="nl-NL" dirty="0" smtClean="0"/>
                        <a:t> model is </a:t>
                      </a:r>
                      <a:r>
                        <a:rPr lang="nl-NL" dirty="0" err="1" smtClean="0"/>
                        <a:t>useful</a:t>
                      </a:r>
                      <a:r>
                        <a:rPr lang="nl-NL" dirty="0" smtClean="0"/>
                        <a:t>!”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difference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my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379639"/>
            <a:ext cx="10515600" cy="749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err="1" smtClean="0"/>
              <a:t>Slight</a:t>
            </a:r>
            <a:r>
              <a:rPr lang="nl-NL" dirty="0" smtClean="0"/>
              <a:t> </a:t>
            </a:r>
            <a:r>
              <a:rPr lang="nl-NL" dirty="0" err="1" smtClean="0"/>
              <a:t>difference</a:t>
            </a:r>
            <a:r>
              <a:rPr lang="nl-NL" dirty="0" smtClean="0"/>
              <a:t> in focus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2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Am I </a:t>
            </a:r>
            <a:r>
              <a:rPr lang="nl-NL" dirty="0" err="1" smtClean="0"/>
              <a:t>already</a:t>
            </a:r>
            <a:r>
              <a:rPr lang="nl-NL" dirty="0" smtClean="0"/>
              <a:t> machine </a:t>
            </a:r>
            <a:r>
              <a:rPr lang="nl-NL" dirty="0" err="1" smtClean="0"/>
              <a:t>learning</a:t>
            </a:r>
            <a:r>
              <a:rPr lang="nl-NL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Machine </a:t>
            </a:r>
            <a:r>
              <a:rPr lang="nl-NL" dirty="0" err="1" smtClean="0"/>
              <a:t>learning</a:t>
            </a:r>
            <a:r>
              <a:rPr lang="nl-NL" dirty="0" smtClean="0"/>
              <a:t> = </a:t>
            </a:r>
            <a:r>
              <a:rPr lang="nl-NL" dirty="0" err="1" smtClean="0"/>
              <a:t>regression</a:t>
            </a:r>
            <a:r>
              <a:rPr lang="nl-NL" dirty="0" smtClean="0"/>
              <a:t> </a:t>
            </a:r>
            <a:r>
              <a:rPr lang="nl-NL" dirty="0" err="1" smtClean="0"/>
              <a:t>models</a:t>
            </a:r>
            <a:r>
              <a:rPr lang="nl-NL" dirty="0" smtClean="0"/>
              <a:t> + focus on </a:t>
            </a:r>
            <a:r>
              <a:rPr lang="nl-NL" dirty="0" err="1" smtClean="0"/>
              <a:t>prediction</a:t>
            </a:r>
            <a:r>
              <a:rPr lang="nl-NL" dirty="0" smtClean="0"/>
              <a:t>?</a:t>
            </a:r>
          </a:p>
          <a:p>
            <a:endParaRPr lang="nl-NL" dirty="0"/>
          </a:p>
          <a:p>
            <a:r>
              <a:rPr lang="nl-NL" dirty="0" smtClean="0"/>
              <a:t>Kind of, yes.</a:t>
            </a:r>
          </a:p>
          <a:p>
            <a:endParaRPr lang="nl-NL" dirty="0"/>
          </a:p>
          <a:p>
            <a:r>
              <a:rPr lang="nl-NL" dirty="0" smtClean="0"/>
              <a:t>I </a:t>
            </a:r>
            <a:r>
              <a:rPr lang="nl-NL" dirty="0" err="1" smtClean="0"/>
              <a:t>thought</a:t>
            </a:r>
            <a:r>
              <a:rPr lang="nl-NL" dirty="0" smtClean="0"/>
              <a:t> I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ask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a </a:t>
            </a:r>
            <a:r>
              <a:rPr lang="nl-NL" dirty="0" err="1" smtClean="0"/>
              <a:t>bigger</a:t>
            </a:r>
            <a:r>
              <a:rPr lang="nl-NL" dirty="0" smtClean="0"/>
              <a:t> computer?!?!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34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Benefits of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Remind</a:t>
            </a:r>
            <a:r>
              <a:rPr lang="nl-NL" dirty="0"/>
              <a:t> </a:t>
            </a:r>
            <a:r>
              <a:rPr lang="nl-NL" dirty="0" err="1"/>
              <a:t>us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useful</a:t>
            </a:r>
            <a:r>
              <a:rPr lang="nl-NL" dirty="0"/>
              <a:t> (</a:t>
            </a:r>
            <a:r>
              <a:rPr lang="nl-NL" dirty="0" err="1"/>
              <a:t>prediction</a:t>
            </a:r>
            <a:r>
              <a:rPr lang="nl-NL" dirty="0" smtClean="0"/>
              <a:t>)</a:t>
            </a:r>
          </a:p>
          <a:p>
            <a:endParaRPr lang="nl-NL" dirty="0"/>
          </a:p>
          <a:p>
            <a:r>
              <a:rPr lang="nl-NL" dirty="0" err="1"/>
              <a:t>Unbiased</a:t>
            </a:r>
            <a:r>
              <a:rPr lang="nl-NL" dirty="0"/>
              <a:t> </a:t>
            </a:r>
            <a:r>
              <a:rPr lang="nl-NL" dirty="0" err="1"/>
              <a:t>quantifications</a:t>
            </a:r>
            <a:r>
              <a:rPr lang="nl-NL" dirty="0"/>
              <a:t> of </a:t>
            </a:r>
            <a:r>
              <a:rPr lang="nl-NL" dirty="0" err="1"/>
              <a:t>prediction</a:t>
            </a:r>
            <a:r>
              <a:rPr lang="nl-NL" dirty="0"/>
              <a:t> </a:t>
            </a:r>
            <a:r>
              <a:rPr lang="nl-NL" dirty="0" err="1" smtClean="0"/>
              <a:t>accuracy</a:t>
            </a:r>
            <a:endParaRPr lang="nl-NL" dirty="0" smtClean="0"/>
          </a:p>
          <a:p>
            <a:endParaRPr lang="nl-NL" dirty="0"/>
          </a:p>
          <a:p>
            <a:r>
              <a:rPr lang="nl-NL" dirty="0" err="1" smtClean="0"/>
              <a:t>Better</a:t>
            </a:r>
            <a:r>
              <a:rPr lang="nl-NL" dirty="0" smtClean="0"/>
              <a:t>, cooler, more accurate </a:t>
            </a:r>
            <a:r>
              <a:rPr lang="nl-NL" dirty="0" err="1" smtClean="0"/>
              <a:t>prediction</a:t>
            </a:r>
            <a:r>
              <a:rPr lang="nl-NL" dirty="0" smtClean="0"/>
              <a:t> </a:t>
            </a:r>
            <a:r>
              <a:rPr lang="nl-NL" dirty="0" err="1" smtClean="0"/>
              <a:t>models</a:t>
            </a:r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3597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758</Words>
  <Application>Microsoft Office PowerPoint</Application>
  <PresentationFormat>Widescreen</PresentationFormat>
  <Paragraphs>213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Wingdings</vt:lpstr>
      <vt:lpstr>Office Theme</vt:lpstr>
      <vt:lpstr>Machine learning for economists</vt:lpstr>
      <vt:lpstr>ME!</vt:lpstr>
      <vt:lpstr>Agenda</vt:lpstr>
      <vt:lpstr>Machine learning is…</vt:lpstr>
      <vt:lpstr>Actually it is this…</vt:lpstr>
      <vt:lpstr>What is the difference to my work?</vt:lpstr>
      <vt:lpstr>What is the difference to my work?</vt:lpstr>
      <vt:lpstr>Am I already machine learning?</vt:lpstr>
      <vt:lpstr>Benefits of ML</vt:lpstr>
      <vt:lpstr>How to quantify accuracy</vt:lpstr>
      <vt:lpstr>Basic concepts</vt:lpstr>
      <vt:lpstr>How to quantify accuracy</vt:lpstr>
      <vt:lpstr>Basic concepts</vt:lpstr>
      <vt:lpstr>Hold out method</vt:lpstr>
      <vt:lpstr>Cross-validation</vt:lpstr>
      <vt:lpstr>Cross-validation</vt:lpstr>
      <vt:lpstr>Let’s get to the models</vt:lpstr>
      <vt:lpstr>Cool models 1: Penalized regression</vt:lpstr>
      <vt:lpstr>Cool models 2: decision trees/forests</vt:lpstr>
      <vt:lpstr>Cool models 2: decision trees/forests</vt:lpstr>
      <vt:lpstr>Cool models 2: decision trees/forests</vt:lpstr>
      <vt:lpstr>Cool models 3: nearest neighbors models</vt:lpstr>
      <vt:lpstr>Hyperparameters</vt:lpstr>
      <vt:lpstr>Workflow of machine learning</vt:lpstr>
      <vt:lpstr>In sum</vt:lpstr>
      <vt:lpstr>Break and then coding</vt:lpstr>
      <vt:lpstr>Making it happen</vt:lpstr>
      <vt:lpstr>Practice challenge</vt:lpstr>
    </vt:vector>
  </TitlesOfParts>
  <Company>Tilburg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economists</dc:title>
  <dc:creator>H. Rosenbusch</dc:creator>
  <cp:lastModifiedBy>H. Rosenbusch</cp:lastModifiedBy>
  <cp:revision>69</cp:revision>
  <dcterms:created xsi:type="dcterms:W3CDTF">2018-09-14T16:20:15Z</dcterms:created>
  <dcterms:modified xsi:type="dcterms:W3CDTF">2018-12-13T13:11:11Z</dcterms:modified>
</cp:coreProperties>
</file>